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3"/>
  </p:notesMasterIdLst>
  <p:sldIdLst>
    <p:sldId id="375" r:id="rId5"/>
    <p:sldId id="376" r:id="rId6"/>
    <p:sldId id="444" r:id="rId7"/>
    <p:sldId id="445" r:id="rId8"/>
    <p:sldId id="446" r:id="rId9"/>
    <p:sldId id="447" r:id="rId10"/>
    <p:sldId id="448" r:id="rId11"/>
    <p:sldId id="449" r:id="rId12"/>
    <p:sldId id="450" r:id="rId13"/>
    <p:sldId id="451" r:id="rId14"/>
    <p:sldId id="452" r:id="rId15"/>
    <p:sldId id="453" r:id="rId16"/>
    <p:sldId id="454" r:id="rId17"/>
    <p:sldId id="455" r:id="rId18"/>
    <p:sldId id="456" r:id="rId19"/>
    <p:sldId id="457" r:id="rId20"/>
    <p:sldId id="458" r:id="rId21"/>
    <p:sldId id="459" r:id="rId22"/>
    <p:sldId id="460" r:id="rId23"/>
    <p:sldId id="461" r:id="rId24"/>
    <p:sldId id="462" r:id="rId25"/>
    <p:sldId id="463" r:id="rId26"/>
    <p:sldId id="464" r:id="rId27"/>
    <p:sldId id="465" r:id="rId28"/>
    <p:sldId id="466" r:id="rId29"/>
    <p:sldId id="467" r:id="rId30"/>
    <p:sldId id="468" r:id="rId31"/>
    <p:sldId id="469" r:id="rId32"/>
    <p:sldId id="470" r:id="rId33"/>
    <p:sldId id="471" r:id="rId34"/>
    <p:sldId id="472" r:id="rId35"/>
    <p:sldId id="473" r:id="rId36"/>
    <p:sldId id="474" r:id="rId37"/>
    <p:sldId id="475" r:id="rId38"/>
    <p:sldId id="476" r:id="rId39"/>
    <p:sldId id="477" r:id="rId40"/>
    <p:sldId id="478" r:id="rId41"/>
    <p:sldId id="479" r:id="rId42"/>
    <p:sldId id="480" r:id="rId43"/>
    <p:sldId id="481" r:id="rId44"/>
    <p:sldId id="482" r:id="rId45"/>
    <p:sldId id="483" r:id="rId46"/>
    <p:sldId id="484" r:id="rId47"/>
    <p:sldId id="485" r:id="rId48"/>
    <p:sldId id="442" r:id="rId49"/>
    <p:sldId id="486" r:id="rId50"/>
    <p:sldId id="487" r:id="rId51"/>
    <p:sldId id="488" r:id="rId52"/>
    <p:sldId id="489" r:id="rId53"/>
    <p:sldId id="490" r:id="rId54"/>
    <p:sldId id="438" r:id="rId55"/>
    <p:sldId id="437" r:id="rId56"/>
    <p:sldId id="441" r:id="rId57"/>
    <p:sldId id="439" r:id="rId58"/>
    <p:sldId id="491" r:id="rId59"/>
    <p:sldId id="377" r:id="rId60"/>
    <p:sldId id="379" r:id="rId61"/>
    <p:sldId id="404" r:id="rId62"/>
    <p:sldId id="386" r:id="rId63"/>
    <p:sldId id="405" r:id="rId64"/>
    <p:sldId id="406" r:id="rId65"/>
    <p:sldId id="388" r:id="rId66"/>
    <p:sldId id="407" r:id="rId67"/>
    <p:sldId id="408" r:id="rId68"/>
    <p:sldId id="390" r:id="rId69"/>
    <p:sldId id="410" r:id="rId70"/>
    <p:sldId id="409" r:id="rId71"/>
    <p:sldId id="411" r:id="rId72"/>
    <p:sldId id="412" r:id="rId73"/>
    <p:sldId id="413" r:id="rId74"/>
    <p:sldId id="414" r:id="rId75"/>
    <p:sldId id="415" r:id="rId76"/>
    <p:sldId id="416" r:id="rId77"/>
    <p:sldId id="417" r:id="rId78"/>
    <p:sldId id="418" r:id="rId79"/>
    <p:sldId id="419" r:id="rId80"/>
    <p:sldId id="420" r:id="rId81"/>
    <p:sldId id="421" r:id="rId82"/>
    <p:sldId id="422" r:id="rId83"/>
    <p:sldId id="423" r:id="rId84"/>
    <p:sldId id="424" r:id="rId85"/>
    <p:sldId id="425" r:id="rId86"/>
    <p:sldId id="426" r:id="rId87"/>
    <p:sldId id="430" r:id="rId88"/>
    <p:sldId id="428" r:id="rId89"/>
    <p:sldId id="429" r:id="rId90"/>
    <p:sldId id="427" r:id="rId91"/>
    <p:sldId id="431" r:id="rId92"/>
    <p:sldId id="432" r:id="rId93"/>
    <p:sldId id="433" r:id="rId94"/>
    <p:sldId id="435" r:id="rId95"/>
    <p:sldId id="492" r:id="rId96"/>
    <p:sldId id="434" r:id="rId97"/>
    <p:sldId id="436" r:id="rId98"/>
    <p:sldId id="493" r:id="rId99"/>
    <p:sldId id="494" r:id="rId100"/>
    <p:sldId id="495" r:id="rId101"/>
    <p:sldId id="443" r:id="rId102"/>
    <p:sldId id="496" r:id="rId103"/>
    <p:sldId id="497" r:id="rId104"/>
    <p:sldId id="498" r:id="rId105"/>
    <p:sldId id="499" r:id="rId106"/>
    <p:sldId id="500" r:id="rId107"/>
    <p:sldId id="501" r:id="rId108"/>
    <p:sldId id="502" r:id="rId109"/>
    <p:sldId id="440" r:id="rId110"/>
    <p:sldId id="503" r:id="rId111"/>
    <p:sldId id="505" r:id="rId112"/>
  </p:sldIdLst>
  <p:sldSz cx="9144000" cy="5143500" type="screen16x9"/>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962" userDrawn="1">
          <p15:clr>
            <a:srgbClr val="A4A3A4"/>
          </p15:clr>
        </p15:guide>
        <p15:guide id="2" orient="horz" pos="146" userDrawn="1">
          <p15:clr>
            <a:srgbClr val="A4A3A4"/>
          </p15:clr>
        </p15:guide>
        <p15:guide id="5" pos="1769" userDrawn="1">
          <p15:clr>
            <a:srgbClr val="A4A3A4"/>
          </p15:clr>
        </p15:guide>
        <p15:guide id="6" pos="53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2CA"/>
    <a:srgbClr val="005172"/>
    <a:srgbClr val="6AADE4"/>
    <a:srgbClr val="34B233"/>
    <a:srgbClr val="3F9C35"/>
    <a:srgbClr val="FFFFFF"/>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14" autoAdjust="0"/>
    <p:restoredTop sz="94660"/>
  </p:normalViewPr>
  <p:slideViewPr>
    <p:cSldViewPr snapToGrid="0" showGuides="1">
      <p:cViewPr varScale="1">
        <p:scale>
          <a:sx n="157" d="100"/>
          <a:sy n="157" d="100"/>
        </p:scale>
        <p:origin x="162" y="384"/>
      </p:cViewPr>
      <p:guideLst>
        <p:guide orient="horz" pos="962"/>
        <p:guide orient="horz" pos="146"/>
        <p:guide pos="1769"/>
        <p:guide pos="5332"/>
      </p:guideLst>
    </p:cSldViewPr>
  </p:slideViewPr>
  <p:notesTextViewPr>
    <p:cViewPr>
      <p:scale>
        <a:sx n="1" d="1"/>
        <a:sy n="1" d="1"/>
      </p:scale>
      <p:origin x="0" y="0"/>
    </p:cViewPr>
  </p:notesTextViewPr>
  <p:sorterViewPr>
    <p:cViewPr varScale="1">
      <p:scale>
        <a:sx n="1" d="1"/>
        <a:sy n="1" d="1"/>
      </p:scale>
      <p:origin x="0" y="-21235"/>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FC83C-B988-4A9E-9713-F559C31F4362}" type="datetimeFigureOut">
              <a:rPr lang="nl-NL" smtClean="0"/>
              <a:t>25-9-2024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45D2F-C69D-4D90-B22B-9B2DC58DBD55}" type="slidenum">
              <a:rPr lang="nl-NL" smtClean="0"/>
              <a:t>‹#›</a:t>
            </a:fld>
            <a:endParaRPr lang="nl-NL"/>
          </a:p>
        </p:txBody>
      </p:sp>
    </p:spTree>
    <p:extLst>
      <p:ext uri="{BB962C8B-B14F-4D97-AF65-F5344CB8AC3E}">
        <p14:creationId xmlns:p14="http://schemas.microsoft.com/office/powerpoint/2010/main" val="345412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 name="Tijdelijke aanduiding voor tekst 6"/>
          <p:cNvSpPr>
            <a:spLocks noGrp="1"/>
          </p:cNvSpPr>
          <p:nvPr>
            <p:ph type="body" sz="quarter" idx="10"/>
          </p:nvPr>
        </p:nvSpPr>
        <p:spPr>
          <a:xfrm>
            <a:off x="2707274" y="1459473"/>
            <a:ext cx="5855993" cy="2471305"/>
          </a:xfrm>
        </p:spPr>
        <p:txBody>
          <a:bodyPr tIns="45720" bIns="0">
            <a:noAutofit/>
          </a:bodyPr>
          <a:lstStyle>
            <a:lvl1pPr marL="0" indent="0">
              <a:lnSpc>
                <a:spcPts val="1600"/>
              </a:lnSpc>
              <a:spcBef>
                <a:spcPts val="800"/>
              </a:spcBef>
              <a:buClr>
                <a:schemeClr val="accent1"/>
              </a:buClr>
              <a:buNone/>
              <a:defRPr lang="en-GB" sz="1200" dirty="0"/>
            </a:lvl1pPr>
            <a:lvl2pPr marL="177800" indent="-177800">
              <a:lnSpc>
                <a:spcPts val="1600"/>
              </a:lnSpc>
              <a:spcBef>
                <a:spcPts val="800"/>
              </a:spcBef>
              <a:buClr>
                <a:schemeClr val="accent2"/>
              </a:buClr>
              <a:buSzPct val="100000"/>
              <a:defRPr lang="en-GB" sz="1200" dirty="0"/>
            </a:lvl2pPr>
            <a:lvl3pPr marL="538163" indent="-179388">
              <a:lnSpc>
                <a:spcPts val="1600"/>
              </a:lnSpc>
              <a:spcBef>
                <a:spcPts val="800"/>
              </a:spcBef>
              <a:buClr>
                <a:schemeClr val="accent1"/>
              </a:buClr>
              <a:buSzPct val="100000"/>
              <a:defRPr lang="en-GB" sz="1200" dirty="0"/>
            </a:lvl3pPr>
            <a:lvl4pPr marL="896938" indent="-179388">
              <a:lnSpc>
                <a:spcPts val="1600"/>
              </a:lnSpc>
              <a:spcBef>
                <a:spcPts val="800"/>
              </a:spcBef>
              <a:buClr>
                <a:schemeClr val="accent4"/>
              </a:buClr>
              <a:buSzPct val="100000"/>
              <a:defRPr lang="en-GB" sz="1200" dirty="0"/>
            </a:lvl4pPr>
            <a:lvl5pPr marL="1255713" indent="-177800">
              <a:lnSpc>
                <a:spcPts val="1600"/>
              </a:lnSpc>
              <a:spcBef>
                <a:spcPts val="800"/>
              </a:spcBef>
              <a:buSzPct val="100000"/>
              <a:defRPr lang="en-GB" sz="1200" dirty="0"/>
            </a:lvl5p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a:t>Tweede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6" name="Tijdelijke aanduiding voor dianummer 5"/>
          <p:cNvSpPr>
            <a:spLocks noGrp="1"/>
          </p:cNvSpPr>
          <p:nvPr>
            <p:ph type="sldNum" sz="quarter" idx="11"/>
          </p:nvPr>
        </p:nvSpPr>
        <p:spPr/>
        <p:txBody>
          <a:bodyPr/>
          <a:lstStyle>
            <a:lvl1pPr algn="r">
              <a:defRPr/>
            </a:lvl1pPr>
          </a:lstStyle>
          <a:p>
            <a:fld id="{F25965E0-7062-474C-8671-DB3A3CE669B0}" type="slidenum">
              <a:rPr lang="nl-NL" smtClean="0"/>
              <a:pPr/>
              <a:t>‹#›</a:t>
            </a:fld>
            <a:endParaRPr lang="nl-NL" dirty="0"/>
          </a:p>
        </p:txBody>
      </p:sp>
      <p:sp>
        <p:nvSpPr>
          <p:cNvPr id="2" name="Titel 1">
            <a:extLst>
              <a:ext uri="{FF2B5EF4-FFF2-40B4-BE49-F238E27FC236}">
                <a16:creationId xmlns:a16="http://schemas.microsoft.com/office/drawing/2014/main" id="{B68C1FE6-0A8D-6672-CF7B-D27658F45F36}"/>
              </a:ext>
            </a:extLst>
          </p:cNvPr>
          <p:cNvSpPr>
            <a:spLocks noGrp="1"/>
          </p:cNvSpPr>
          <p:nvPr>
            <p:ph type="title"/>
          </p:nvPr>
        </p:nvSpPr>
        <p:spPr>
          <a:xfrm>
            <a:off x="2707274" y="950400"/>
            <a:ext cx="5855993" cy="335963"/>
          </a:xfrm>
        </p:spPr>
        <p:txBody>
          <a:bodyPr/>
          <a:lstStyle>
            <a:lvl1pPr>
              <a:defRPr b="1"/>
            </a:lvl1pPr>
          </a:lstStyle>
          <a:p>
            <a:r>
              <a:rPr lang="nl-NL" dirty="0"/>
              <a:t>Klik om stijl te bewerken</a:t>
            </a:r>
          </a:p>
        </p:txBody>
      </p:sp>
    </p:spTree>
    <p:extLst>
      <p:ext uri="{BB962C8B-B14F-4D97-AF65-F5344CB8AC3E}">
        <p14:creationId xmlns:p14="http://schemas.microsoft.com/office/powerpoint/2010/main" val="240330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1"/>
          </p:nvPr>
        </p:nvSpPr>
        <p:spPr/>
        <p:txBody>
          <a:bodyPr/>
          <a:lstStyle>
            <a:lvl1pPr algn="r">
              <a:defRPr/>
            </a:lvl1pPr>
          </a:lstStyle>
          <a:p>
            <a:fld id="{F25965E0-7062-474C-8671-DB3A3CE669B0}" type="slidenum">
              <a:rPr lang="nl-NL" smtClean="0"/>
              <a:pPr/>
              <a:t>‹#›</a:t>
            </a:fld>
            <a:endParaRPr lang="nl-NL" dirty="0"/>
          </a:p>
        </p:txBody>
      </p:sp>
    </p:spTree>
    <p:extLst>
      <p:ext uri="{BB962C8B-B14F-4D97-AF65-F5344CB8AC3E}">
        <p14:creationId xmlns:p14="http://schemas.microsoft.com/office/powerpoint/2010/main" val="2100797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2866445" y="884562"/>
            <a:ext cx="5800473" cy="335963"/>
          </a:xfrm>
          <a:prstGeom prst="rect">
            <a:avLst/>
          </a:prstGeom>
          <a:noFill/>
          <a:ln w="0">
            <a:noFill/>
          </a:ln>
        </p:spPr>
        <p:txBody>
          <a:bodyPr vert="horz" wrap="square" lIns="91440" tIns="18000" rIns="91440" bIns="180000" numCol="1" anchor="t" anchorCtr="0" compatLnSpc="1">
            <a:prstTxWarp prst="textNoShape">
              <a:avLst/>
            </a:prstTxWarp>
            <a:noAutofit/>
          </a:bodyPr>
          <a:lstStyle/>
          <a:p>
            <a:pPr lvl="0"/>
            <a:r>
              <a:rPr lang="en-GB" dirty="0" err="1"/>
              <a:t>Klik</a:t>
            </a:r>
            <a:r>
              <a:rPr lang="en-GB" dirty="0"/>
              <a:t> om de </a:t>
            </a:r>
            <a:r>
              <a:rPr lang="en-GB" dirty="0" err="1"/>
              <a:t>stijl</a:t>
            </a:r>
            <a:r>
              <a:rPr lang="en-GB" dirty="0"/>
              <a:t> </a:t>
            </a:r>
            <a:r>
              <a:rPr lang="en-GB" dirty="0" err="1"/>
              <a:t>te</a:t>
            </a:r>
            <a:r>
              <a:rPr lang="en-GB" dirty="0"/>
              <a:t> </a:t>
            </a:r>
            <a:r>
              <a:rPr lang="en-GB" dirty="0" err="1"/>
              <a:t>bewerken</a:t>
            </a:r>
            <a:endParaRPr lang="en-GB" dirty="0"/>
          </a:p>
        </p:txBody>
      </p:sp>
      <p:sp>
        <p:nvSpPr>
          <p:cNvPr id="1028" name="Tijdelijke aanduiding voor tekst 23"/>
          <p:cNvSpPr>
            <a:spLocks noGrp="1"/>
          </p:cNvSpPr>
          <p:nvPr>
            <p:ph type="body" idx="1"/>
          </p:nvPr>
        </p:nvSpPr>
        <p:spPr bwMode="auto">
          <a:xfrm>
            <a:off x="2866445" y="1395455"/>
            <a:ext cx="5800473" cy="274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a:p>
            <a:pPr lvl="4"/>
            <a:endParaRPr lang="en-GB" dirty="0"/>
          </a:p>
        </p:txBody>
      </p:sp>
      <p:sp>
        <p:nvSpPr>
          <p:cNvPr id="4" name="Tijdelijke aanduiding voor dianummer 1"/>
          <p:cNvSpPr>
            <a:spLocks noGrp="1"/>
          </p:cNvSpPr>
          <p:nvPr>
            <p:ph type="sldNum" sz="quarter" idx="4"/>
          </p:nvPr>
        </p:nvSpPr>
        <p:spPr>
          <a:xfrm>
            <a:off x="8463600" y="4773600"/>
            <a:ext cx="468000" cy="123188"/>
          </a:xfrm>
          <a:prstGeom prst="rect">
            <a:avLst/>
          </a:prstGeom>
          <a:noFill/>
        </p:spPr>
        <p:txBody>
          <a:bodyPr wrap="square" tIns="0" rIns="36000" bIns="0" rtlCol="0">
            <a:noAutofit/>
          </a:bodyPr>
          <a:lstStyle>
            <a:lvl1pPr algn="r">
              <a:lnSpc>
                <a:spcPts val="900"/>
              </a:lnSpc>
              <a:defRPr lang="nl-NL" sz="800" smtClean="0">
                <a:latin typeface="+mn-lt"/>
              </a:defRPr>
            </a:lvl1pPr>
          </a:lstStyle>
          <a:p>
            <a:fld id="{F25965E0-7062-474C-8671-DB3A3CE669B0}" type="slidenum">
              <a:rPr lang="nl-NL" smtClean="0"/>
              <a:pPr/>
              <a:t>‹#›</a:t>
            </a:fld>
            <a:endParaRPr lang="nl-NL" dirty="0"/>
          </a:p>
        </p:txBody>
      </p:sp>
      <p:sp>
        <p:nvSpPr>
          <p:cNvPr id="7" name="Rechthoek 6">
            <a:extLst>
              <a:ext uri="{FF2B5EF4-FFF2-40B4-BE49-F238E27FC236}">
                <a16:creationId xmlns:a16="http://schemas.microsoft.com/office/drawing/2014/main" id="{7871BFD5-91F1-1126-776C-C5DD5FD62B70}"/>
              </a:ext>
            </a:extLst>
          </p:cNvPr>
          <p:cNvSpPr/>
          <p:nvPr userDrawn="1"/>
        </p:nvSpPr>
        <p:spPr>
          <a:xfrm>
            <a:off x="2242268" y="171450"/>
            <a:ext cx="6658845" cy="4306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nl-NL" sz="1400" dirty="0">
              <a:solidFill>
                <a:schemeClr val="tx1"/>
              </a:solidFill>
            </a:endParaRPr>
          </a:p>
        </p:txBody>
      </p:sp>
      <p:pic>
        <p:nvPicPr>
          <p:cNvPr id="5" name="Afbeelding 4" descr="Afbeelding met tekst, Graphics, halloween, pompoen&#10;&#10;Automatisch gegenereerde beschrijving">
            <a:extLst>
              <a:ext uri="{FF2B5EF4-FFF2-40B4-BE49-F238E27FC236}">
                <a16:creationId xmlns:a16="http://schemas.microsoft.com/office/drawing/2014/main" id="{BBD9334A-76DE-CA3E-2144-B9244D4656E2}"/>
              </a:ext>
            </a:extLst>
          </p:cNvPr>
          <p:cNvPicPr>
            <a:picLocks noChangeAspect="1"/>
          </p:cNvPicPr>
          <p:nvPr userDrawn="1"/>
        </p:nvPicPr>
        <p:blipFill>
          <a:blip r:embed="rId4"/>
          <a:stretch>
            <a:fillRect/>
          </a:stretch>
        </p:blipFill>
        <p:spPr>
          <a:xfrm>
            <a:off x="324661" y="4573273"/>
            <a:ext cx="1119531" cy="529398"/>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l" rtl="0" fontAlgn="base">
        <a:lnSpc>
          <a:spcPts val="2400"/>
        </a:lnSpc>
        <a:spcBef>
          <a:spcPct val="0"/>
        </a:spcBef>
        <a:spcAft>
          <a:spcPct val="0"/>
        </a:spcAft>
        <a:defRPr sz="1800" kern="1200">
          <a:solidFill>
            <a:schemeClr val="tx1"/>
          </a:solidFill>
          <a:latin typeface="+mj-lt"/>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1300"/>
        </a:lnSpc>
        <a:spcBef>
          <a:spcPts val="600"/>
        </a:spcBef>
        <a:spcAft>
          <a:spcPct val="0"/>
        </a:spcAft>
        <a:buClr>
          <a:schemeClr val="tx1"/>
        </a:buClr>
        <a:buSzPct val="140000"/>
        <a:buFont typeface="Wingdings" pitchFamily="2" charset="2"/>
        <a:buChar char="§"/>
        <a:defRPr sz="1100" kern="1200">
          <a:solidFill>
            <a:schemeClr val="tx1"/>
          </a:solidFill>
          <a:latin typeface="+mn-lt"/>
          <a:ea typeface="+mn-ea"/>
          <a:cs typeface="+mn-cs"/>
        </a:defRPr>
      </a:lvl1pPr>
      <a:lvl2pPr marL="982663" indent="-285750" algn="l" rtl="0" fontAlgn="base">
        <a:lnSpc>
          <a:spcPts val="1300"/>
        </a:lnSpc>
        <a:spcBef>
          <a:spcPts val="600"/>
        </a:spcBef>
        <a:spcAft>
          <a:spcPct val="0"/>
        </a:spcAft>
        <a:buClr>
          <a:schemeClr val="tx1"/>
        </a:buClr>
        <a:buSzPct val="115000"/>
        <a:buFont typeface="Verdana" pitchFamily="34" charset="0"/>
        <a:buChar char="●"/>
        <a:defRPr sz="1100" kern="1200">
          <a:solidFill>
            <a:schemeClr val="tx1"/>
          </a:solidFill>
          <a:latin typeface="+mn-lt"/>
          <a:ea typeface="+mn-ea"/>
          <a:cs typeface="+mn-cs"/>
        </a:defRPr>
      </a:lvl2pPr>
      <a:lvl3pPr marL="1879600" indent="-319088" algn="l" rtl="0" fontAlgn="base">
        <a:lnSpc>
          <a:spcPts val="1300"/>
        </a:lnSpc>
        <a:spcBef>
          <a:spcPts val="600"/>
        </a:spcBef>
        <a:spcAft>
          <a:spcPct val="0"/>
        </a:spcAft>
        <a:buSzPct val="115000"/>
        <a:buFont typeface="Verdana" pitchFamily="34" charset="0"/>
        <a:buChar char="●"/>
        <a:defRPr sz="1100" kern="1200">
          <a:solidFill>
            <a:schemeClr val="tx1"/>
          </a:solidFill>
          <a:latin typeface="+mn-lt"/>
          <a:ea typeface="+mn-ea"/>
          <a:cs typeface="+mn-cs"/>
        </a:defRPr>
      </a:lvl3pPr>
      <a:lvl4pPr marL="2692400" indent="-360363" algn="l" rtl="0" fontAlgn="base">
        <a:lnSpc>
          <a:spcPts val="1300"/>
        </a:lnSpc>
        <a:spcBef>
          <a:spcPts val="600"/>
        </a:spcBef>
        <a:spcAft>
          <a:spcPct val="0"/>
        </a:spcAft>
        <a:buSzPct val="115000"/>
        <a:buFont typeface="Verdana" pitchFamily="34" charset="0"/>
        <a:buChar char="●"/>
        <a:defRPr sz="1100" kern="1200" baseline="0">
          <a:solidFill>
            <a:schemeClr val="tx1"/>
          </a:solidFill>
          <a:latin typeface="+mn-lt"/>
          <a:ea typeface="+mn-ea"/>
          <a:cs typeface="+mn-cs"/>
        </a:defRPr>
      </a:lvl4pPr>
      <a:lvl5pPr marL="3405188" indent="-352425" algn="l" rtl="0" fontAlgn="base">
        <a:lnSpc>
          <a:spcPts val="1300"/>
        </a:lnSpc>
        <a:spcBef>
          <a:spcPts val="600"/>
        </a:spcBef>
        <a:spcAft>
          <a:spcPct val="0"/>
        </a:spcAft>
        <a:buSzPct val="115000"/>
        <a:buFont typeface="Verdana"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8" userDrawn="1">
          <p15:clr>
            <a:srgbClr val="F26B43"/>
          </p15:clr>
        </p15:guide>
        <p15:guide id="2" pos="5607" userDrawn="1">
          <p15:clr>
            <a:srgbClr val="F26B43"/>
          </p15:clr>
        </p15:guide>
        <p15:guide id="3" orient="horz" pos="2821" userDrawn="1">
          <p15:clr>
            <a:srgbClr val="F26B43"/>
          </p15:clr>
        </p15:guide>
        <p15:guide id="4" pos="240" userDrawn="1">
          <p15:clr>
            <a:srgbClr val="F26B43"/>
          </p15:clr>
        </p15:guide>
        <p15:guide id="5" orient="horz" pos="1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10.xml"/><Relationship Id="rId12"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5.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99.xml"/><Relationship Id="rId9" Type="http://schemas.openxmlformats.org/officeDocument/2006/relationships/slide" Target="slide46.xml"/></Relationships>
</file>

<file path=ppt/slides/_rels/slide10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107.xml"/></Relationships>
</file>

<file path=ppt/slides/_rels/slide10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07.xml"/></Relationships>
</file>

<file path=ppt/slides/_rels/slide10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107.xml"/></Relationships>
</file>

<file path=ppt/slides/_rels/slide103.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107.xml"/></Relationships>
</file>

<file path=ppt/slides/_rels/slide10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slide" Target="slide107.xml"/></Relationships>
</file>

<file path=ppt/slides/_rels/slide106.xml.rels><?xml version="1.0" encoding="UTF-8" standalone="yes"?>
<Relationships xmlns="http://schemas.openxmlformats.org/package/2006/relationships"><Relationship Id="rId8" Type="http://schemas.openxmlformats.org/officeDocument/2006/relationships/hyperlink" Target="https://ebrary.ifpri.org/utils/getfile/collection/p15738coll2/id/131530/filename/131741.pdf" TargetMode="External"/><Relationship Id="rId13" Type="http://schemas.openxmlformats.org/officeDocument/2006/relationships/image" Target="../media/image1.png"/><Relationship Id="rId3" Type="http://schemas.openxmlformats.org/officeDocument/2006/relationships/hyperlink" Target="https://files.wri.org/d8/s3fs-public/FLW_Standard_final_2016.pdf" TargetMode="External"/><Relationship Id="rId7" Type="http://schemas.openxmlformats.org/officeDocument/2006/relationships/hyperlink" Target="http://www.cec.org/files/documents/publications/11814-why-and-how-measure-food-loss-and-waste-practical-guide-en.pdf" TargetMode="External"/><Relationship Id="rId12" Type="http://schemas.openxmlformats.org/officeDocument/2006/relationships/slide" Target="slide107.xml"/><Relationship Id="rId2" Type="http://schemas.openxmlformats.org/officeDocument/2006/relationships/hyperlink" Target="https://www.wur.nl/en/research-results/research-institutes/food-biobased-research/show-fbr/take-the-target-measure-act-approach-to-reduce-food-waste-yes-but-be-pragmatic-about-it.htm" TargetMode="External"/><Relationship Id="rId1" Type="http://schemas.openxmlformats.org/officeDocument/2006/relationships/slideLayout" Target="../slideLayouts/slideLayout2.xml"/><Relationship Id="rId6" Type="http://schemas.openxmlformats.org/officeDocument/2006/relationships/hyperlink" Target="https://wedocs.unep.org/handle/20.500.11822/25194" TargetMode="External"/><Relationship Id="rId11" Type="http://schemas.openxmlformats.org/officeDocument/2006/relationships/hyperlink" Target="https://www.worldwildlife.org/pages/creating-a-unified-approach-to-measure-loss-on-farms-globally" TargetMode="External"/><Relationship Id="rId5" Type="http://schemas.openxmlformats.org/officeDocument/2006/relationships/hyperlink" Target="https://www.unep.org/resources/report/unep-food-waste-index-report-2021" TargetMode="External"/><Relationship Id="rId10" Type="http://schemas.openxmlformats.org/officeDocument/2006/relationships/hyperlink" Target="https://www.giz.de/de/downloads/giz2021-0313en-rapid-loss-appraisal-tool-user-guide.pdf" TargetMode="External"/><Relationship Id="rId4" Type="http://schemas.openxmlformats.org/officeDocument/2006/relationships/hyperlink" Target="https://www.fao.org/3/CA2640EN/ca2640en.pdf" TargetMode="External"/><Relationship Id="rId9" Type="http://schemas.openxmlformats.org/officeDocument/2006/relationships/hyperlink" Target="https://www.eu-fusions.org/phocadownload/Publications/FUSIONS%20Food%20Waste%20Quantification%20Manual.pdf" TargetMode="External"/></Relationships>
</file>

<file path=ppt/slides/_rels/slide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hyperlink" Target="https://subsites.wur.nl/en/foodloss-solutions/contact.htm"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foodloss-solutions.com/en/foodloss-solutions.htm" TargetMode="External"/></Relationships>
</file>

<file path=ppt/slides/_rels/slide11.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5.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99.xml"/><Relationship Id="rId9" Type="http://schemas.openxmlformats.org/officeDocument/2006/relationships/slide" Target="slide13.xml"/></Relationships>
</file>

<file path=ppt/slides/_rels/slide12.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5.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99.xml"/><Relationship Id="rId9"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96.xml"/><Relationship Id="rId7" Type="http://schemas.openxmlformats.org/officeDocument/2006/relationships/slide" Target="slide9.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46.xml"/><Relationship Id="rId10" Type="http://schemas.openxmlformats.org/officeDocument/2006/relationships/slide" Target="slide5.xml"/><Relationship Id="rId4" Type="http://schemas.openxmlformats.org/officeDocument/2006/relationships/slide" Target="slide99.xml"/><Relationship Id="rId9" Type="http://schemas.openxmlformats.org/officeDocument/2006/relationships/slide" Target="slide23.xml"/></Relationships>
</file>

<file path=ppt/slides/_rels/slide14.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99.xml"/><Relationship Id="rId4" Type="http://schemas.openxmlformats.org/officeDocument/2006/relationships/slide" Target="slide96.xml"/></Relationships>
</file>

<file path=ppt/slides/_rels/slide15.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99.xml"/><Relationship Id="rId4" Type="http://schemas.openxmlformats.org/officeDocument/2006/relationships/slide" Target="slide96.xml"/></Relationships>
</file>

<file path=ppt/slides/_rels/slide1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49.xml"/><Relationship Id="rId7" Type="http://schemas.openxmlformats.org/officeDocument/2006/relationships/slide" Target="slide17.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107.xml"/><Relationship Id="rId5" Type="http://schemas.openxmlformats.org/officeDocument/2006/relationships/slide" Target="slide99.xml"/><Relationship Id="rId10" Type="http://schemas.openxmlformats.org/officeDocument/2006/relationships/slide" Target="slide5.xml"/><Relationship Id="rId4" Type="http://schemas.openxmlformats.org/officeDocument/2006/relationships/slide" Target="slide96.xml"/><Relationship Id="rId9" Type="http://schemas.openxmlformats.org/officeDocument/2006/relationships/slide" Target="slide23.xml"/></Relationships>
</file>

<file path=ppt/slides/_rels/slide17.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107.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18.xml"/><Relationship Id="rId5" Type="http://schemas.openxmlformats.org/officeDocument/2006/relationships/slide" Target="slide99.xml"/><Relationship Id="rId10" Type="http://schemas.openxmlformats.org/officeDocument/2006/relationships/slide" Target="slide23.xml"/><Relationship Id="rId4" Type="http://schemas.openxmlformats.org/officeDocument/2006/relationships/slide" Target="slide96.xml"/><Relationship Id="rId9" Type="http://schemas.openxmlformats.org/officeDocument/2006/relationships/slide" Target="slide20.xml"/></Relationships>
</file>

<file path=ppt/slides/_rels/slide1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107.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19.xml"/><Relationship Id="rId5" Type="http://schemas.openxmlformats.org/officeDocument/2006/relationships/slide" Target="slide99.xml"/><Relationship Id="rId10" Type="http://schemas.openxmlformats.org/officeDocument/2006/relationships/slide" Target="slide23.xml"/><Relationship Id="rId4" Type="http://schemas.openxmlformats.org/officeDocument/2006/relationships/slide" Target="slide96.xml"/><Relationship Id="rId9" Type="http://schemas.openxmlformats.org/officeDocument/2006/relationships/slide" Target="slide20.xml"/></Relationships>
</file>

<file path=ppt/slides/_rels/slide19.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107.xml"/><Relationship Id="rId5" Type="http://schemas.openxmlformats.org/officeDocument/2006/relationships/slide" Target="slide99.xml"/><Relationship Id="rId10" Type="http://schemas.openxmlformats.org/officeDocument/2006/relationships/slide" Target="slide23.xml"/><Relationship Id="rId4" Type="http://schemas.openxmlformats.org/officeDocument/2006/relationships/slide" Target="slide96.xml"/><Relationship Id="rId9"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107.xml"/><Relationship Id="rId5" Type="http://schemas.openxmlformats.org/officeDocument/2006/relationships/slide" Target="slide99.xml"/><Relationship Id="rId10" Type="http://schemas.openxmlformats.org/officeDocument/2006/relationships/slide" Target="slide23.xml"/><Relationship Id="rId4" Type="http://schemas.openxmlformats.org/officeDocument/2006/relationships/slide" Target="slide96.xml"/><Relationship Id="rId9" Type="http://schemas.openxmlformats.org/officeDocument/2006/relationships/slide" Target="slide20.xml"/></Relationships>
</file>

<file path=ppt/slides/_rels/slide2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107.xml"/><Relationship Id="rId5" Type="http://schemas.openxmlformats.org/officeDocument/2006/relationships/slide" Target="slide99.xml"/><Relationship Id="rId10" Type="http://schemas.openxmlformats.org/officeDocument/2006/relationships/slide" Target="slide23.xml"/><Relationship Id="rId4" Type="http://schemas.openxmlformats.org/officeDocument/2006/relationships/slide" Target="slide96.xml"/><Relationship Id="rId9" Type="http://schemas.openxmlformats.org/officeDocument/2006/relationships/slide" Target="slide20.xml"/></Relationships>
</file>

<file path=ppt/slides/_rels/slide2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107.xml"/><Relationship Id="rId5" Type="http://schemas.openxmlformats.org/officeDocument/2006/relationships/slide" Target="slide99.xml"/><Relationship Id="rId10" Type="http://schemas.openxmlformats.org/officeDocument/2006/relationships/slide" Target="slide23.xml"/><Relationship Id="rId4" Type="http://schemas.openxmlformats.org/officeDocument/2006/relationships/slide" Target="slide96.xml"/><Relationship Id="rId9" Type="http://schemas.openxmlformats.org/officeDocument/2006/relationships/slide" Target="slide20.xml"/></Relationships>
</file>

<file path=ppt/slides/_rels/slide2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49.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100.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23.xml"/><Relationship Id="rId5" Type="http://schemas.openxmlformats.org/officeDocument/2006/relationships/slide" Target="slide99.xml"/><Relationship Id="rId10" Type="http://schemas.openxmlformats.org/officeDocument/2006/relationships/slide" Target="slide20.xml"/><Relationship Id="rId4" Type="http://schemas.openxmlformats.org/officeDocument/2006/relationships/slide" Target="slide96.xml"/><Relationship Id="rId9" Type="http://schemas.openxmlformats.org/officeDocument/2006/relationships/slide" Target="slide17.xml"/></Relationships>
</file>

<file path=ppt/slides/_rels/slide24.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4.png"/><Relationship Id="rId3" Type="http://schemas.openxmlformats.org/officeDocument/2006/relationships/slide" Target="slide96.xml"/><Relationship Id="rId7" Type="http://schemas.openxmlformats.org/officeDocument/2006/relationships/slide" Target="slide30.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25.xml"/><Relationship Id="rId11" Type="http://schemas.openxmlformats.org/officeDocument/2006/relationships/slide" Target="slide5.xml"/><Relationship Id="rId5" Type="http://schemas.openxmlformats.org/officeDocument/2006/relationships/slide" Target="slide46.xml"/><Relationship Id="rId15" Type="http://schemas.openxmlformats.org/officeDocument/2006/relationships/image" Target="../media/image6.png"/><Relationship Id="rId10" Type="http://schemas.openxmlformats.org/officeDocument/2006/relationships/slide" Target="slide14.xml"/><Relationship Id="rId4" Type="http://schemas.openxmlformats.org/officeDocument/2006/relationships/slide" Target="slide99.xml"/><Relationship Id="rId9" Type="http://schemas.openxmlformats.org/officeDocument/2006/relationships/slide" Target="slide42.xml"/><Relationship Id="rId14" Type="http://schemas.openxmlformats.org/officeDocument/2006/relationships/image" Target="../media/image5.jpeg"/></Relationships>
</file>

<file path=ppt/slides/_rels/slide25.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27.xml"/><Relationship Id="rId18" Type="http://schemas.openxmlformats.org/officeDocument/2006/relationships/image" Target="../media/image4.png"/><Relationship Id="rId3" Type="http://schemas.openxmlformats.org/officeDocument/2006/relationships/slide" Target="slide96.xml"/><Relationship Id="rId7" Type="http://schemas.openxmlformats.org/officeDocument/2006/relationships/slide" Target="slide35.xml"/><Relationship Id="rId12" Type="http://schemas.openxmlformats.org/officeDocument/2006/relationships/slide" Target="slide26.xml"/><Relationship Id="rId17" Type="http://schemas.openxmlformats.org/officeDocument/2006/relationships/hyperlink" Target="https://eur-lex.europa.eu/legal-content/EN/TXT/PDF/?uri=CELEX:02002R0178-20220701" TargetMode="Externa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5.xml"/><Relationship Id="rId5" Type="http://schemas.openxmlformats.org/officeDocument/2006/relationships/slide" Target="slide25.xml"/><Relationship Id="rId15" Type="http://schemas.openxmlformats.org/officeDocument/2006/relationships/slide" Target="slide29.xml"/><Relationship Id="rId10" Type="http://schemas.openxmlformats.org/officeDocument/2006/relationships/slide" Target="slide14.xml"/><Relationship Id="rId4" Type="http://schemas.openxmlformats.org/officeDocument/2006/relationships/slide" Target="slide99.xml"/><Relationship Id="rId9" Type="http://schemas.openxmlformats.org/officeDocument/2006/relationships/slide" Target="slide40.xml"/><Relationship Id="rId14" Type="http://schemas.openxmlformats.org/officeDocument/2006/relationships/slide" Target="slide28.xml"/></Relationships>
</file>

<file path=ppt/slides/_rels/slide2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28.xml"/><Relationship Id="rId18" Type="http://schemas.openxmlformats.org/officeDocument/2006/relationships/image" Target="../media/image4.png"/><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27.xml"/><Relationship Id="rId17" Type="http://schemas.openxmlformats.org/officeDocument/2006/relationships/slide" Target="slide107.xml"/><Relationship Id="rId2" Type="http://schemas.openxmlformats.org/officeDocument/2006/relationships/slide" Target="slide49.xml"/><Relationship Id="rId16"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26.xml"/><Relationship Id="rId5" Type="http://schemas.openxmlformats.org/officeDocument/2006/relationships/slide" Target="slide46.xml"/><Relationship Id="rId15" Type="http://schemas.openxmlformats.org/officeDocument/2006/relationships/slide" Target="slide29.xml"/><Relationship Id="rId10" Type="http://schemas.openxmlformats.org/officeDocument/2006/relationships/slide" Target="slide35.xml"/><Relationship Id="rId4" Type="http://schemas.openxmlformats.org/officeDocument/2006/relationships/slide" Target="slide99.xml"/><Relationship Id="rId9" Type="http://schemas.openxmlformats.org/officeDocument/2006/relationships/slide" Target="slide30.xml"/><Relationship Id="rId14" Type="http://schemas.openxmlformats.org/officeDocument/2006/relationships/slide" Target="slide6.xml"/></Relationships>
</file>

<file path=ppt/slides/_rels/slide2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7.xml"/><Relationship Id="rId18" Type="http://schemas.openxmlformats.org/officeDocument/2006/relationships/slide" Target="slide107.xml"/><Relationship Id="rId3" Type="http://schemas.openxmlformats.org/officeDocument/2006/relationships/slide" Target="slide49.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0.xml"/><Relationship Id="rId2" Type="http://schemas.openxmlformats.org/officeDocument/2006/relationships/slide" Target="slide45.xml"/><Relationship Id="rId16" Type="http://schemas.openxmlformats.org/officeDocument/2006/relationships/slide" Target="slide29.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35.xml"/><Relationship Id="rId5" Type="http://schemas.openxmlformats.org/officeDocument/2006/relationships/slide" Target="slide99.xml"/><Relationship Id="rId15" Type="http://schemas.openxmlformats.org/officeDocument/2006/relationships/slide" Target="slide6.xml"/><Relationship Id="rId10" Type="http://schemas.openxmlformats.org/officeDocument/2006/relationships/slide" Target="slide30.xml"/><Relationship Id="rId19" Type="http://schemas.openxmlformats.org/officeDocument/2006/relationships/image" Target="../media/image4.png"/><Relationship Id="rId4" Type="http://schemas.openxmlformats.org/officeDocument/2006/relationships/slide" Target="slide96.xml"/><Relationship Id="rId9" Type="http://schemas.openxmlformats.org/officeDocument/2006/relationships/slide" Target="slide25.xml"/><Relationship Id="rId14"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28.xml"/><Relationship Id="rId18" Type="http://schemas.openxmlformats.org/officeDocument/2006/relationships/image" Target="../media/image4.png"/><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27.xml"/><Relationship Id="rId17" Type="http://schemas.openxmlformats.org/officeDocument/2006/relationships/slide" Target="slide107.xml"/><Relationship Id="rId2" Type="http://schemas.openxmlformats.org/officeDocument/2006/relationships/slide" Target="slide49.xml"/><Relationship Id="rId16"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26.xml"/><Relationship Id="rId5" Type="http://schemas.openxmlformats.org/officeDocument/2006/relationships/slide" Target="slide46.xml"/><Relationship Id="rId15" Type="http://schemas.openxmlformats.org/officeDocument/2006/relationships/slide" Target="slide29.xml"/><Relationship Id="rId10" Type="http://schemas.openxmlformats.org/officeDocument/2006/relationships/slide" Target="slide35.xml"/><Relationship Id="rId4" Type="http://schemas.openxmlformats.org/officeDocument/2006/relationships/slide" Target="slide99.xml"/><Relationship Id="rId9" Type="http://schemas.openxmlformats.org/officeDocument/2006/relationships/slide" Target="slide30.xml"/><Relationship Id="rId14" Type="http://schemas.openxmlformats.org/officeDocument/2006/relationships/slide" Target="slide6.xml"/></Relationships>
</file>

<file path=ppt/slides/_rels/slide29.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6.xml"/><Relationship Id="rId18" Type="http://schemas.openxmlformats.org/officeDocument/2006/relationships/slide" Target="slide40.xml"/><Relationship Id="rId3" Type="http://schemas.openxmlformats.org/officeDocument/2006/relationships/hyperlink" Target="https://ec.europa.eu/eurostat/documents/342366/351811/Food+-+Guidance+on+food+waste+reporting.pdf/5581b0a2-b09e-adc0-4e0a-b20062dfe564?t=1654175854418" TargetMode="External"/><Relationship Id="rId21" Type="http://schemas.openxmlformats.org/officeDocument/2006/relationships/image" Target="../media/image4.png"/><Relationship Id="rId7" Type="http://schemas.openxmlformats.org/officeDocument/2006/relationships/slide" Target="slide46.xml"/><Relationship Id="rId12" Type="http://schemas.openxmlformats.org/officeDocument/2006/relationships/slide" Target="slide35.xml"/><Relationship Id="rId17" Type="http://schemas.openxmlformats.org/officeDocument/2006/relationships/slide" Target="slide29.xml"/><Relationship Id="rId2" Type="http://schemas.openxmlformats.org/officeDocument/2006/relationships/hyperlink" Target="https://ec.europa.eu/food/safety/food_waste/eu-food-loss-waste-prevention-hub/news" TargetMode="External"/><Relationship Id="rId16" Type="http://schemas.openxmlformats.org/officeDocument/2006/relationships/slide" Target="slide6.xml"/><Relationship Id="rId20"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99.xml"/><Relationship Id="rId11" Type="http://schemas.openxmlformats.org/officeDocument/2006/relationships/slide" Target="slide30.xml"/><Relationship Id="rId5" Type="http://schemas.openxmlformats.org/officeDocument/2006/relationships/slide" Target="slide96.xml"/><Relationship Id="rId15" Type="http://schemas.openxmlformats.org/officeDocument/2006/relationships/slide" Target="slide28.xml"/><Relationship Id="rId10" Type="http://schemas.openxmlformats.org/officeDocument/2006/relationships/slide" Target="slide25.xml"/><Relationship Id="rId19" Type="http://schemas.openxmlformats.org/officeDocument/2006/relationships/slide" Target="slide44.xml"/><Relationship Id="rId4" Type="http://schemas.openxmlformats.org/officeDocument/2006/relationships/slide" Target="slide49.xml"/><Relationship Id="rId9" Type="http://schemas.openxmlformats.org/officeDocument/2006/relationships/slide" Target="slide5.xml"/><Relationship Id="rId14" Type="http://schemas.openxmlformats.org/officeDocument/2006/relationships/slide" Target="slide2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25.xml"/><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34.xm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30.xml"/><Relationship Id="rId5" Type="http://schemas.openxmlformats.org/officeDocument/2006/relationships/slide" Target="slide46.xml"/><Relationship Id="rId15" Type="http://schemas.openxmlformats.org/officeDocument/2006/relationships/slide" Target="slide40.xml"/><Relationship Id="rId10" Type="http://schemas.openxmlformats.org/officeDocument/2006/relationships/slide" Target="slide33.xml"/><Relationship Id="rId4" Type="http://schemas.openxmlformats.org/officeDocument/2006/relationships/slide" Target="slide99.xml"/><Relationship Id="rId9" Type="http://schemas.openxmlformats.org/officeDocument/2006/relationships/slide" Target="slide32.xml"/><Relationship Id="rId14" Type="http://schemas.openxmlformats.org/officeDocument/2006/relationships/slide" Target="slide35.xml"/></Relationships>
</file>

<file path=ppt/slides/_rels/slide3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3.xml"/><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32.xm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31.xml"/><Relationship Id="rId5" Type="http://schemas.openxmlformats.org/officeDocument/2006/relationships/slide" Target="slide46.xml"/><Relationship Id="rId15" Type="http://schemas.openxmlformats.org/officeDocument/2006/relationships/slide" Target="slide40.xml"/><Relationship Id="rId10" Type="http://schemas.openxmlformats.org/officeDocument/2006/relationships/slide" Target="slide35.xml"/><Relationship Id="rId4" Type="http://schemas.openxmlformats.org/officeDocument/2006/relationships/slide" Target="slide99.xml"/><Relationship Id="rId9" Type="http://schemas.openxmlformats.org/officeDocument/2006/relationships/slide" Target="slide30.xml"/><Relationship Id="rId14" Type="http://schemas.openxmlformats.org/officeDocument/2006/relationships/slide" Target="slide34.xml"/></Relationships>
</file>

<file path=ppt/slides/_rels/slide3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32.xml"/><Relationship Id="rId3" Type="http://schemas.openxmlformats.org/officeDocument/2006/relationships/slide" Target="slide49.xml"/><Relationship Id="rId7" Type="http://schemas.openxmlformats.org/officeDocument/2006/relationships/slide" Target="slide14.xml"/><Relationship Id="rId12" Type="http://schemas.openxmlformats.org/officeDocument/2006/relationships/slide" Target="slide31.xml"/><Relationship Id="rId17" Type="http://schemas.openxmlformats.org/officeDocument/2006/relationships/slide" Target="slide107.xml"/><Relationship Id="rId2" Type="http://schemas.openxmlformats.org/officeDocument/2006/relationships/slide" Target="slide45.xml"/><Relationship Id="rId16"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35.xml"/><Relationship Id="rId5" Type="http://schemas.openxmlformats.org/officeDocument/2006/relationships/slide" Target="slide99.xml"/><Relationship Id="rId15" Type="http://schemas.openxmlformats.org/officeDocument/2006/relationships/slide" Target="slide34.xml"/><Relationship Id="rId10" Type="http://schemas.openxmlformats.org/officeDocument/2006/relationships/slide" Target="slide30.xml"/><Relationship Id="rId4" Type="http://schemas.openxmlformats.org/officeDocument/2006/relationships/slide" Target="slide96.xml"/><Relationship Id="rId9" Type="http://schemas.openxmlformats.org/officeDocument/2006/relationships/slide" Target="slide25.xml"/><Relationship Id="rId14" Type="http://schemas.openxmlformats.org/officeDocument/2006/relationships/slide" Target="slide33.xml"/></Relationships>
</file>

<file path=ppt/slides/_rels/slide3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3.xml"/><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32.xm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31.xml"/><Relationship Id="rId5" Type="http://schemas.openxmlformats.org/officeDocument/2006/relationships/slide" Target="slide46.xml"/><Relationship Id="rId15" Type="http://schemas.openxmlformats.org/officeDocument/2006/relationships/slide" Target="slide40.xml"/><Relationship Id="rId10" Type="http://schemas.openxmlformats.org/officeDocument/2006/relationships/slide" Target="slide35.xml"/><Relationship Id="rId4" Type="http://schemas.openxmlformats.org/officeDocument/2006/relationships/slide" Target="slide99.xml"/><Relationship Id="rId9" Type="http://schemas.openxmlformats.org/officeDocument/2006/relationships/slide" Target="slide30.xml"/><Relationship Id="rId14"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31.xml"/><Relationship Id="rId18" Type="http://schemas.openxmlformats.org/officeDocument/2006/relationships/slide" Target="slide44.xml"/><Relationship Id="rId3" Type="http://schemas.openxmlformats.org/officeDocument/2006/relationships/hyperlink" Target="https://www.fao.org/3/ca6030en/ca6030en.pdf" TargetMode="External"/><Relationship Id="rId7" Type="http://schemas.openxmlformats.org/officeDocument/2006/relationships/slide" Target="slide46.xml"/><Relationship Id="rId12" Type="http://schemas.openxmlformats.org/officeDocument/2006/relationships/slide" Target="slide35.xml"/><Relationship Id="rId17" Type="http://schemas.openxmlformats.org/officeDocument/2006/relationships/slide" Target="slide40.xml"/><Relationship Id="rId2" Type="http://schemas.openxmlformats.org/officeDocument/2006/relationships/hyperlink" Target="https://champions123.org/sites/default/files/2020-09/champions-12-3-guidance-on-interpreting-sdg-target-12-3.pdf" TargetMode="External"/><Relationship Id="rId16" Type="http://schemas.openxmlformats.org/officeDocument/2006/relationships/slide" Target="slide34.xml"/><Relationship Id="rId1" Type="http://schemas.openxmlformats.org/officeDocument/2006/relationships/slideLayout" Target="../slideLayouts/slideLayout1.xml"/><Relationship Id="rId6" Type="http://schemas.openxmlformats.org/officeDocument/2006/relationships/slide" Target="slide99.xml"/><Relationship Id="rId11" Type="http://schemas.openxmlformats.org/officeDocument/2006/relationships/slide" Target="slide30.xml"/><Relationship Id="rId5" Type="http://schemas.openxmlformats.org/officeDocument/2006/relationships/slide" Target="slide96.xml"/><Relationship Id="rId15" Type="http://schemas.openxmlformats.org/officeDocument/2006/relationships/slide" Target="slide33.xml"/><Relationship Id="rId10" Type="http://schemas.openxmlformats.org/officeDocument/2006/relationships/slide" Target="slide25.xml"/><Relationship Id="rId19" Type="http://schemas.openxmlformats.org/officeDocument/2006/relationships/slide" Target="slide107.xml"/><Relationship Id="rId4" Type="http://schemas.openxmlformats.org/officeDocument/2006/relationships/slide" Target="slide49.xml"/><Relationship Id="rId9" Type="http://schemas.openxmlformats.org/officeDocument/2006/relationships/slide" Target="slide5.xml"/><Relationship Id="rId14" Type="http://schemas.openxmlformats.org/officeDocument/2006/relationships/slide" Target="slide32.xml"/></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25.xml"/><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39.xm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35.xml"/><Relationship Id="rId5" Type="http://schemas.openxmlformats.org/officeDocument/2006/relationships/slide" Target="slide46.xml"/><Relationship Id="rId15" Type="http://schemas.openxmlformats.org/officeDocument/2006/relationships/slide" Target="slide40.xml"/><Relationship Id="rId10" Type="http://schemas.openxmlformats.org/officeDocument/2006/relationships/slide" Target="slide38.xml"/><Relationship Id="rId4" Type="http://schemas.openxmlformats.org/officeDocument/2006/relationships/slide" Target="slide99.xml"/><Relationship Id="rId9" Type="http://schemas.openxmlformats.org/officeDocument/2006/relationships/slide" Target="slide37.xml"/><Relationship Id="rId14" Type="http://schemas.openxmlformats.org/officeDocument/2006/relationships/slide" Target="slide30.xml"/></Relationships>
</file>

<file path=ppt/slides/_rels/slide3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8.xml"/><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37.xm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36.xml"/><Relationship Id="rId5" Type="http://schemas.openxmlformats.org/officeDocument/2006/relationships/slide" Target="slide46.xml"/><Relationship Id="rId15" Type="http://schemas.openxmlformats.org/officeDocument/2006/relationships/slide" Target="slide40.xml"/><Relationship Id="rId10" Type="http://schemas.openxmlformats.org/officeDocument/2006/relationships/slide" Target="slide35.xml"/><Relationship Id="rId4" Type="http://schemas.openxmlformats.org/officeDocument/2006/relationships/slide" Target="slide99.xml"/><Relationship Id="rId9" Type="http://schemas.openxmlformats.org/officeDocument/2006/relationships/slide" Target="slide30.xml"/><Relationship Id="rId14" Type="http://schemas.openxmlformats.org/officeDocument/2006/relationships/slide" Target="slide39.xml"/></Relationships>
</file>

<file path=ppt/slides/_rels/slide3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37.xml"/><Relationship Id="rId3" Type="http://schemas.openxmlformats.org/officeDocument/2006/relationships/slide" Target="slide49.xml"/><Relationship Id="rId7" Type="http://schemas.openxmlformats.org/officeDocument/2006/relationships/slide" Target="slide14.xml"/><Relationship Id="rId12" Type="http://schemas.openxmlformats.org/officeDocument/2006/relationships/slide" Target="slide36.xml"/><Relationship Id="rId17" Type="http://schemas.openxmlformats.org/officeDocument/2006/relationships/slide" Target="slide107.xml"/><Relationship Id="rId2" Type="http://schemas.openxmlformats.org/officeDocument/2006/relationships/slide" Target="slide45.xml"/><Relationship Id="rId16"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35.xml"/><Relationship Id="rId5" Type="http://schemas.openxmlformats.org/officeDocument/2006/relationships/slide" Target="slide99.xml"/><Relationship Id="rId15" Type="http://schemas.openxmlformats.org/officeDocument/2006/relationships/slide" Target="slide39.xml"/><Relationship Id="rId10" Type="http://schemas.openxmlformats.org/officeDocument/2006/relationships/slide" Target="slide30.xml"/><Relationship Id="rId4" Type="http://schemas.openxmlformats.org/officeDocument/2006/relationships/slide" Target="slide96.xml"/><Relationship Id="rId9" Type="http://schemas.openxmlformats.org/officeDocument/2006/relationships/slide" Target="slide25.xml"/><Relationship Id="rId14" Type="http://schemas.openxmlformats.org/officeDocument/2006/relationships/slide" Target="slide38.xml"/></Relationships>
</file>

<file path=ppt/slides/_rels/slide38.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8.xml"/><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37.xm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36.xml"/><Relationship Id="rId5" Type="http://schemas.openxmlformats.org/officeDocument/2006/relationships/slide" Target="slide46.xml"/><Relationship Id="rId15" Type="http://schemas.openxmlformats.org/officeDocument/2006/relationships/slide" Target="slide40.xml"/><Relationship Id="rId10" Type="http://schemas.openxmlformats.org/officeDocument/2006/relationships/slide" Target="slide35.xml"/><Relationship Id="rId4" Type="http://schemas.openxmlformats.org/officeDocument/2006/relationships/slide" Target="slide99.xml"/><Relationship Id="rId9" Type="http://schemas.openxmlformats.org/officeDocument/2006/relationships/slide" Target="slide30.xml"/><Relationship Id="rId14" Type="http://schemas.openxmlformats.org/officeDocument/2006/relationships/slide" Target="slide39.xml"/></Relationships>
</file>

<file path=ppt/slides/_rels/slide3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37.xml"/><Relationship Id="rId18" Type="http://schemas.openxmlformats.org/officeDocument/2006/relationships/slide" Target="slide107.xml"/><Relationship Id="rId3" Type="http://schemas.openxmlformats.org/officeDocument/2006/relationships/slide" Target="slide49.xml"/><Relationship Id="rId7" Type="http://schemas.openxmlformats.org/officeDocument/2006/relationships/slide" Target="slide14.xml"/><Relationship Id="rId12" Type="http://schemas.openxmlformats.org/officeDocument/2006/relationships/slide" Target="slide36.xml"/><Relationship Id="rId17" Type="http://schemas.openxmlformats.org/officeDocument/2006/relationships/slide" Target="slide44.xml"/><Relationship Id="rId2" Type="http://schemas.openxmlformats.org/officeDocument/2006/relationships/hyperlink" Target="https://open.overheid.nl/documenten/ronl-b7c66246578f15bf12026df2eeabe70c2f3c61d7/pdf" TargetMode="External"/><Relationship Id="rId16"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35.xml"/><Relationship Id="rId5" Type="http://schemas.openxmlformats.org/officeDocument/2006/relationships/slide" Target="slide99.xml"/><Relationship Id="rId15" Type="http://schemas.openxmlformats.org/officeDocument/2006/relationships/slide" Target="slide39.xml"/><Relationship Id="rId10" Type="http://schemas.openxmlformats.org/officeDocument/2006/relationships/slide" Target="slide30.xml"/><Relationship Id="rId4" Type="http://schemas.openxmlformats.org/officeDocument/2006/relationships/slide" Target="slide96.xml"/><Relationship Id="rId9" Type="http://schemas.openxmlformats.org/officeDocument/2006/relationships/slide" Target="slide25.xml"/><Relationship Id="rId14" Type="http://schemas.openxmlformats.org/officeDocument/2006/relationships/slide" Target="slide38.xml"/></Relationships>
</file>

<file path=ppt/slides/_rels/slide4.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14.xml"/><Relationship Id="rId7" Type="http://schemas.openxmlformats.org/officeDocument/2006/relationships/slide" Target="slide99.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96.xml"/><Relationship Id="rId5" Type="http://schemas.openxmlformats.org/officeDocument/2006/relationships/slide" Target="slide49.xml"/><Relationship Id="rId4" Type="http://schemas.openxmlformats.org/officeDocument/2006/relationships/slide" Target="slide46.xml"/></Relationships>
</file>

<file path=ppt/slides/_rels/slide40.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43.xml"/><Relationship Id="rId3"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42.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41.xml"/><Relationship Id="rId5" Type="http://schemas.openxmlformats.org/officeDocument/2006/relationships/slide" Target="slide99.xml"/><Relationship Id="rId15" Type="http://schemas.openxmlformats.org/officeDocument/2006/relationships/slide" Target="slide107.xml"/><Relationship Id="rId10" Type="http://schemas.openxmlformats.org/officeDocument/2006/relationships/slide" Target="slide35.xml"/><Relationship Id="rId4" Type="http://schemas.openxmlformats.org/officeDocument/2006/relationships/slide" Target="slide96.xml"/><Relationship Id="rId9" Type="http://schemas.openxmlformats.org/officeDocument/2006/relationships/slide" Target="slide30.xml"/><Relationship Id="rId14" Type="http://schemas.openxmlformats.org/officeDocument/2006/relationships/slide" Target="slide40.xml"/></Relationships>
</file>

<file path=ppt/slides/_rels/slide4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43.xml"/><Relationship Id="rId3"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42.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41.xml"/><Relationship Id="rId5" Type="http://schemas.openxmlformats.org/officeDocument/2006/relationships/slide" Target="slide99.xml"/><Relationship Id="rId15" Type="http://schemas.openxmlformats.org/officeDocument/2006/relationships/slide" Target="slide107.xml"/><Relationship Id="rId10" Type="http://schemas.openxmlformats.org/officeDocument/2006/relationships/slide" Target="slide35.xml"/><Relationship Id="rId4" Type="http://schemas.openxmlformats.org/officeDocument/2006/relationships/slide" Target="slide96.xml"/><Relationship Id="rId9" Type="http://schemas.openxmlformats.org/officeDocument/2006/relationships/slide" Target="slide30.xml"/><Relationship Id="rId14" Type="http://schemas.openxmlformats.org/officeDocument/2006/relationships/slide" Target="slide40.xml"/></Relationships>
</file>

<file path=ppt/slides/_rels/slide4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43.xml"/><Relationship Id="rId3" Type="http://schemas.openxmlformats.org/officeDocument/2006/relationships/slide" Target="slide96.xml"/><Relationship Id="rId7" Type="http://schemas.openxmlformats.org/officeDocument/2006/relationships/slide" Target="slide5.xml"/><Relationship Id="rId12" Type="http://schemas.openxmlformats.org/officeDocument/2006/relationships/slide" Target="slide42.xml"/><Relationship Id="rId2" Type="http://schemas.openxmlformats.org/officeDocument/2006/relationships/slide" Target="slide49.xml"/><Relationship Id="rId16" Type="http://schemas.openxmlformats.org/officeDocument/2006/relationships/slide" Target="slide100.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41.xml"/><Relationship Id="rId5" Type="http://schemas.openxmlformats.org/officeDocument/2006/relationships/slide" Target="slide46.xml"/><Relationship Id="rId15" Type="http://schemas.openxmlformats.org/officeDocument/2006/relationships/slide" Target="slide107.xml"/><Relationship Id="rId10" Type="http://schemas.openxmlformats.org/officeDocument/2006/relationships/slide" Target="slide35.xml"/><Relationship Id="rId4" Type="http://schemas.openxmlformats.org/officeDocument/2006/relationships/slide" Target="slide99.xml"/><Relationship Id="rId9" Type="http://schemas.openxmlformats.org/officeDocument/2006/relationships/slide" Target="slide30.xml"/><Relationship Id="rId14" Type="http://schemas.openxmlformats.org/officeDocument/2006/relationships/slide" Target="slide40.xml"/></Relationships>
</file>

<file path=ppt/slides/_rels/slide4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8.xml"/><Relationship Id="rId3"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42.xml"/><Relationship Id="rId2" Type="http://schemas.openxmlformats.org/officeDocument/2006/relationships/slide" Target="slide46.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41.xml"/><Relationship Id="rId5" Type="http://schemas.openxmlformats.org/officeDocument/2006/relationships/slide" Target="slide99.xml"/><Relationship Id="rId15" Type="http://schemas.openxmlformats.org/officeDocument/2006/relationships/slide" Target="slide44.xml"/><Relationship Id="rId10" Type="http://schemas.openxmlformats.org/officeDocument/2006/relationships/slide" Target="slide35.xml"/><Relationship Id="rId4" Type="http://schemas.openxmlformats.org/officeDocument/2006/relationships/slide" Target="slide96.xml"/><Relationship Id="rId9" Type="http://schemas.openxmlformats.org/officeDocument/2006/relationships/slide" Target="slide30.xml"/><Relationship Id="rId14" Type="http://schemas.openxmlformats.org/officeDocument/2006/relationships/slide" Target="slide40.xml"/></Relationships>
</file>

<file path=ppt/slides/_rels/slide44.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99.xml"/><Relationship Id="rId4" Type="http://schemas.openxmlformats.org/officeDocument/2006/relationships/slide" Target="slide96.xml"/></Relationships>
</file>

<file path=ppt/slides/_rels/slide4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46.xml"/><Relationship Id="rId7" Type="http://schemas.openxmlformats.org/officeDocument/2006/relationships/slide" Target="slide14.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99.xml"/><Relationship Id="rId5" Type="http://schemas.openxmlformats.org/officeDocument/2006/relationships/slide" Target="slide96.xml"/><Relationship Id="rId4" Type="http://schemas.openxmlformats.org/officeDocument/2006/relationships/slide" Target="slide49.xml"/><Relationship Id="rId9" Type="http://schemas.openxmlformats.org/officeDocument/2006/relationships/slide" Target="slide107.xml"/></Relationships>
</file>

<file path=ppt/slides/_rels/slide46.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9.xml"/><Relationship Id="rId7" Type="http://schemas.openxmlformats.org/officeDocument/2006/relationships/slide" Target="slide14.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99.xml"/><Relationship Id="rId4" Type="http://schemas.openxmlformats.org/officeDocument/2006/relationships/slide" Target="slide96.xml"/></Relationships>
</file>

<file path=ppt/slides/_rels/slide47.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49.xml"/><Relationship Id="rId7" Type="http://schemas.openxmlformats.org/officeDocument/2006/relationships/slide" Target="slide14.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99.xml"/><Relationship Id="rId4" Type="http://schemas.openxmlformats.org/officeDocument/2006/relationships/slide" Target="slide96.xml"/><Relationship Id="rId9" Type="http://schemas.openxmlformats.org/officeDocument/2006/relationships/slide" Target="slide107.xml"/></Relationships>
</file>

<file path=ppt/slides/_rels/slide48.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9.xml"/><Relationship Id="rId7" Type="http://schemas.openxmlformats.org/officeDocument/2006/relationships/slide" Target="slide14.xml"/><Relationship Id="rId2"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99.xml"/><Relationship Id="rId4" Type="http://schemas.openxmlformats.org/officeDocument/2006/relationships/slide" Target="slide96.xml"/></Relationships>
</file>

<file path=ppt/slides/_rels/slide49.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s>
</file>

<file path=ppt/slides/_rels/slide5.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s>
</file>

<file path=ppt/slides/_rels/slide50.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9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92.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2.xml"/><Relationship Id="rId5" Type="http://schemas.openxmlformats.org/officeDocument/2006/relationships/slide" Target="slide46.xml"/><Relationship Id="rId10" Type="http://schemas.openxmlformats.org/officeDocument/2006/relationships/slide" Target="slide55.xml"/><Relationship Id="rId4" Type="http://schemas.openxmlformats.org/officeDocument/2006/relationships/slide" Target="slide99.xml"/><Relationship Id="rId9" Type="http://schemas.openxmlformats.org/officeDocument/2006/relationships/slide" Target="slide54.xml"/><Relationship Id="rId14" Type="http://schemas.openxmlformats.org/officeDocument/2006/relationships/slide" Target="slide107.xml"/></Relationships>
</file>

<file path=ppt/slides/_rels/slide51.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9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92.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2.xml"/><Relationship Id="rId5" Type="http://schemas.openxmlformats.org/officeDocument/2006/relationships/slide" Target="slide46.xml"/><Relationship Id="rId10" Type="http://schemas.openxmlformats.org/officeDocument/2006/relationships/slide" Target="slide55.xml"/><Relationship Id="rId4" Type="http://schemas.openxmlformats.org/officeDocument/2006/relationships/slide" Target="slide99.xml"/><Relationship Id="rId9" Type="http://schemas.openxmlformats.org/officeDocument/2006/relationships/slide" Target="slide54.xml"/><Relationship Id="rId14" Type="http://schemas.openxmlformats.org/officeDocument/2006/relationships/slide" Target="slide107.xml"/></Relationships>
</file>

<file path=ppt/slides/_rels/slide52.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9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92.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2.xml"/><Relationship Id="rId5" Type="http://schemas.openxmlformats.org/officeDocument/2006/relationships/slide" Target="slide46.xml"/><Relationship Id="rId10" Type="http://schemas.openxmlformats.org/officeDocument/2006/relationships/slide" Target="slide55.xml"/><Relationship Id="rId4" Type="http://schemas.openxmlformats.org/officeDocument/2006/relationships/slide" Target="slide99.xml"/><Relationship Id="rId9" Type="http://schemas.openxmlformats.org/officeDocument/2006/relationships/slide" Target="slide54.xml"/><Relationship Id="rId14" Type="http://schemas.openxmlformats.org/officeDocument/2006/relationships/slide" Target="slide107.xml"/></Relationships>
</file>

<file path=ppt/slides/_rels/slide53.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9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92.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2.xml"/><Relationship Id="rId5" Type="http://schemas.openxmlformats.org/officeDocument/2006/relationships/slide" Target="slide46.xml"/><Relationship Id="rId10" Type="http://schemas.openxmlformats.org/officeDocument/2006/relationships/slide" Target="slide55.xml"/><Relationship Id="rId4" Type="http://schemas.openxmlformats.org/officeDocument/2006/relationships/slide" Target="slide99.xml"/><Relationship Id="rId9" Type="http://schemas.openxmlformats.org/officeDocument/2006/relationships/slide" Target="slide54.xml"/><Relationship Id="rId14" Type="http://schemas.openxmlformats.org/officeDocument/2006/relationships/slide" Target="slide107.xml"/></Relationships>
</file>

<file path=ppt/slides/_rels/slide54.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9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92.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2.xml"/><Relationship Id="rId5" Type="http://schemas.openxmlformats.org/officeDocument/2006/relationships/slide" Target="slide46.xml"/><Relationship Id="rId10" Type="http://schemas.openxmlformats.org/officeDocument/2006/relationships/slide" Target="slide55.xml"/><Relationship Id="rId4" Type="http://schemas.openxmlformats.org/officeDocument/2006/relationships/slide" Target="slide99.xml"/><Relationship Id="rId9" Type="http://schemas.openxmlformats.org/officeDocument/2006/relationships/slide" Target="slide54.xml"/><Relationship Id="rId14" Type="http://schemas.openxmlformats.org/officeDocument/2006/relationships/slide" Target="slide107.xml"/></Relationships>
</file>

<file path=ppt/slides/_rels/slide55.xml.rels><?xml version="1.0" encoding="UTF-8" standalone="yes"?>
<Relationships xmlns="http://schemas.openxmlformats.org/package/2006/relationships"><Relationship Id="rId8" Type="http://schemas.openxmlformats.org/officeDocument/2006/relationships/slide" Target="slide56.xml"/><Relationship Id="rId13" Type="http://schemas.openxmlformats.org/officeDocument/2006/relationships/slide" Target="slide71.xml"/><Relationship Id="rId18" Type="http://schemas.openxmlformats.org/officeDocument/2006/relationships/slide" Target="slide86.xml"/><Relationship Id="rId26" Type="http://schemas.openxmlformats.org/officeDocument/2006/relationships/slide" Target="slide107.xml"/><Relationship Id="rId3" Type="http://schemas.openxmlformats.org/officeDocument/2006/relationships/slide" Target="slide96.xml"/><Relationship Id="rId21" Type="http://schemas.openxmlformats.org/officeDocument/2006/relationships/slide" Target="slide54.xml"/><Relationship Id="rId7" Type="http://schemas.openxmlformats.org/officeDocument/2006/relationships/slide" Target="slide14.xml"/><Relationship Id="rId12" Type="http://schemas.openxmlformats.org/officeDocument/2006/relationships/slide" Target="slide68.xml"/><Relationship Id="rId17" Type="http://schemas.openxmlformats.org/officeDocument/2006/relationships/slide" Target="slide83.xml"/><Relationship Id="rId25" Type="http://schemas.openxmlformats.org/officeDocument/2006/relationships/slide" Target="slide95.xml"/><Relationship Id="rId2" Type="http://schemas.openxmlformats.org/officeDocument/2006/relationships/slide" Target="slide49.xml"/><Relationship Id="rId16" Type="http://schemas.openxmlformats.org/officeDocument/2006/relationships/slide" Target="slide80.xml"/><Relationship Id="rId20" Type="http://schemas.openxmlformats.org/officeDocument/2006/relationships/slide" Target="slide5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5.xml"/><Relationship Id="rId24" Type="http://schemas.openxmlformats.org/officeDocument/2006/relationships/slide" Target="slide92.xml"/><Relationship Id="rId5" Type="http://schemas.openxmlformats.org/officeDocument/2006/relationships/slide" Target="slide46.xml"/><Relationship Id="rId15" Type="http://schemas.openxmlformats.org/officeDocument/2006/relationships/slide" Target="slide77.xml"/><Relationship Id="rId23" Type="http://schemas.openxmlformats.org/officeDocument/2006/relationships/slide" Target="slide52.xml"/><Relationship Id="rId10" Type="http://schemas.openxmlformats.org/officeDocument/2006/relationships/slide" Target="slide62.xml"/><Relationship Id="rId19" Type="http://schemas.openxmlformats.org/officeDocument/2006/relationships/slide" Target="slide89.xml"/><Relationship Id="rId4" Type="http://schemas.openxmlformats.org/officeDocument/2006/relationships/slide" Target="slide99.xml"/><Relationship Id="rId9" Type="http://schemas.openxmlformats.org/officeDocument/2006/relationships/slide" Target="slide59.xml"/><Relationship Id="rId14" Type="http://schemas.openxmlformats.org/officeDocument/2006/relationships/slide" Target="slide74.xml"/><Relationship Id="rId22" Type="http://schemas.openxmlformats.org/officeDocument/2006/relationships/slide" Target="slide55.xml"/></Relationships>
</file>

<file path=ppt/slides/_rels/slide56.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 Id="rId9" Type="http://schemas.openxmlformats.org/officeDocument/2006/relationships/slide" Target="slide107.xml"/></Relationships>
</file>

<file path=ppt/slides/_rels/slide57.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 Id="rId9" Type="http://schemas.openxmlformats.org/officeDocument/2006/relationships/slide" Target="slide107.xml"/></Relationships>
</file>

<file path=ppt/slides/_rels/slide58.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 Id="rId9" Type="http://schemas.openxmlformats.org/officeDocument/2006/relationships/slide" Target="slide107.xml"/></Relationships>
</file>

<file path=ppt/slides/_rels/slide5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1.xml"/><Relationship Id="rId5" Type="http://schemas.openxmlformats.org/officeDocument/2006/relationships/slide" Target="slide46.xml"/><Relationship Id="rId10" Type="http://schemas.openxmlformats.org/officeDocument/2006/relationships/slide" Target="slide60.xml"/><Relationship Id="rId4" Type="http://schemas.openxmlformats.org/officeDocument/2006/relationships/slide" Target="slide99.xml"/><Relationship Id="rId9" Type="http://schemas.openxmlformats.org/officeDocument/2006/relationships/slide" Target="slide59.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4.png"/><Relationship Id="rId3" Type="http://schemas.openxmlformats.org/officeDocument/2006/relationships/slide" Target="slide96.xml"/><Relationship Id="rId7" Type="http://schemas.openxmlformats.org/officeDocument/2006/relationships/slide" Target="slide9.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46.xml"/><Relationship Id="rId15" Type="http://schemas.openxmlformats.org/officeDocument/2006/relationships/image" Target="../media/image6.png"/><Relationship Id="rId10" Type="http://schemas.openxmlformats.org/officeDocument/2006/relationships/slide" Target="slide5.xml"/><Relationship Id="rId4" Type="http://schemas.openxmlformats.org/officeDocument/2006/relationships/slide" Target="slide99.xml"/><Relationship Id="rId9" Type="http://schemas.openxmlformats.org/officeDocument/2006/relationships/slide" Target="slide13.xml"/><Relationship Id="rId14" Type="http://schemas.openxmlformats.org/officeDocument/2006/relationships/image" Target="../media/image5.jpeg"/></Relationships>
</file>

<file path=ppt/slides/_rels/slide60.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 Id="rId9" Type="http://schemas.openxmlformats.org/officeDocument/2006/relationships/slide" Target="slide107.xml"/></Relationships>
</file>

<file path=ppt/slides/_rels/slide61.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1.xml"/><Relationship Id="rId5" Type="http://schemas.openxmlformats.org/officeDocument/2006/relationships/slide" Target="slide46.xml"/><Relationship Id="rId10" Type="http://schemas.openxmlformats.org/officeDocument/2006/relationships/slide" Target="slide60.xml"/><Relationship Id="rId4" Type="http://schemas.openxmlformats.org/officeDocument/2006/relationships/slide" Target="slide99.xml"/><Relationship Id="rId9" Type="http://schemas.openxmlformats.org/officeDocument/2006/relationships/slide" Target="slide59.xml"/></Relationships>
</file>

<file path=ppt/slides/_rels/slide62.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4.xml"/><Relationship Id="rId5" Type="http://schemas.openxmlformats.org/officeDocument/2006/relationships/slide" Target="slide46.xml"/><Relationship Id="rId10" Type="http://schemas.openxmlformats.org/officeDocument/2006/relationships/slide" Target="slide63.xml"/><Relationship Id="rId4" Type="http://schemas.openxmlformats.org/officeDocument/2006/relationships/slide" Target="slide99.xml"/><Relationship Id="rId9" Type="http://schemas.openxmlformats.org/officeDocument/2006/relationships/slide" Target="slide62.xml"/></Relationships>
</file>

<file path=ppt/slides/_rels/slide6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4.xml"/><Relationship Id="rId5" Type="http://schemas.openxmlformats.org/officeDocument/2006/relationships/slide" Target="slide46.xml"/><Relationship Id="rId10" Type="http://schemas.openxmlformats.org/officeDocument/2006/relationships/slide" Target="slide63.xml"/><Relationship Id="rId4" Type="http://schemas.openxmlformats.org/officeDocument/2006/relationships/slide" Target="slide99.xml"/><Relationship Id="rId9" Type="http://schemas.openxmlformats.org/officeDocument/2006/relationships/slide" Target="slide62.xml"/></Relationships>
</file>

<file path=ppt/slides/_rels/slide64.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4.xml"/><Relationship Id="rId5" Type="http://schemas.openxmlformats.org/officeDocument/2006/relationships/slide" Target="slide46.xml"/><Relationship Id="rId10" Type="http://schemas.openxmlformats.org/officeDocument/2006/relationships/slide" Target="slide63.xml"/><Relationship Id="rId4" Type="http://schemas.openxmlformats.org/officeDocument/2006/relationships/slide" Target="slide99.xml"/><Relationship Id="rId9" Type="http://schemas.openxmlformats.org/officeDocument/2006/relationships/slide" Target="slide62.xml"/></Relationships>
</file>

<file path=ppt/slides/_rels/slide65.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7.xml"/><Relationship Id="rId5" Type="http://schemas.openxmlformats.org/officeDocument/2006/relationships/slide" Target="slide46.xml"/><Relationship Id="rId10" Type="http://schemas.openxmlformats.org/officeDocument/2006/relationships/slide" Target="slide66.xml"/><Relationship Id="rId4" Type="http://schemas.openxmlformats.org/officeDocument/2006/relationships/slide" Target="slide99.xml"/><Relationship Id="rId9" Type="http://schemas.openxmlformats.org/officeDocument/2006/relationships/slide" Target="slide65.xml"/></Relationships>
</file>

<file path=ppt/slides/_rels/slide66.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7.xml"/><Relationship Id="rId5" Type="http://schemas.openxmlformats.org/officeDocument/2006/relationships/slide" Target="slide46.xml"/><Relationship Id="rId10" Type="http://schemas.openxmlformats.org/officeDocument/2006/relationships/slide" Target="slide66.xml"/><Relationship Id="rId4" Type="http://schemas.openxmlformats.org/officeDocument/2006/relationships/slide" Target="slide99.xml"/><Relationship Id="rId9" Type="http://schemas.openxmlformats.org/officeDocument/2006/relationships/slide" Target="slide65.xml"/></Relationships>
</file>

<file path=ppt/slides/_rels/slide67.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7.xml"/><Relationship Id="rId5" Type="http://schemas.openxmlformats.org/officeDocument/2006/relationships/slide" Target="slide46.xml"/><Relationship Id="rId10" Type="http://schemas.openxmlformats.org/officeDocument/2006/relationships/slide" Target="slide66.xml"/><Relationship Id="rId4" Type="http://schemas.openxmlformats.org/officeDocument/2006/relationships/slide" Target="slide99.xml"/><Relationship Id="rId9" Type="http://schemas.openxmlformats.org/officeDocument/2006/relationships/slide" Target="slide65.xml"/></Relationships>
</file>

<file path=ppt/slides/_rels/slide68.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0.xml"/><Relationship Id="rId5" Type="http://schemas.openxmlformats.org/officeDocument/2006/relationships/slide" Target="slide46.xml"/><Relationship Id="rId10" Type="http://schemas.openxmlformats.org/officeDocument/2006/relationships/slide" Target="slide69.xml"/><Relationship Id="rId4" Type="http://schemas.openxmlformats.org/officeDocument/2006/relationships/slide" Target="slide99.xml"/><Relationship Id="rId9" Type="http://schemas.openxmlformats.org/officeDocument/2006/relationships/slide" Target="slide68.xml"/></Relationships>
</file>

<file path=ppt/slides/_rels/slide6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0.xml"/><Relationship Id="rId5" Type="http://schemas.openxmlformats.org/officeDocument/2006/relationships/slide" Target="slide46.xml"/><Relationship Id="rId10" Type="http://schemas.openxmlformats.org/officeDocument/2006/relationships/slide" Target="slide69.xml"/><Relationship Id="rId4" Type="http://schemas.openxmlformats.org/officeDocument/2006/relationships/slide" Target="slide99.xml"/><Relationship Id="rId9" Type="http://schemas.openxmlformats.org/officeDocument/2006/relationships/slide" Target="slide68.xml"/></Relationships>
</file>

<file path=ppt/slides/_rels/slide7.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6.xml"/><Relationship Id="rId3" Type="http://schemas.openxmlformats.org/officeDocument/2006/relationships/slide" Target="slide96.xml"/><Relationship Id="rId7" Type="http://schemas.openxmlformats.org/officeDocument/2006/relationships/slide" Target="slide11.xml"/><Relationship Id="rId12" Type="http://schemas.openxmlformats.org/officeDocument/2006/relationships/slide" Target="slide8.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3.xml"/><Relationship Id="rId5" Type="http://schemas.openxmlformats.org/officeDocument/2006/relationships/slide" Target="slide7.xml"/><Relationship Id="rId15" Type="http://schemas.openxmlformats.org/officeDocument/2006/relationships/slide" Target="slide107.xml"/><Relationship Id="rId10" Type="http://schemas.openxmlformats.org/officeDocument/2006/relationships/slide" Target="slide5.xml"/><Relationship Id="rId4" Type="http://schemas.openxmlformats.org/officeDocument/2006/relationships/slide" Target="slide99.xml"/><Relationship Id="rId9" Type="http://schemas.openxmlformats.org/officeDocument/2006/relationships/image" Target="../media/image4.png"/><Relationship Id="rId14" Type="http://schemas.openxmlformats.org/officeDocument/2006/relationships/slide" Target="slide14.xml"/></Relationships>
</file>

<file path=ppt/slides/_rels/slide70.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0.xml"/><Relationship Id="rId5" Type="http://schemas.openxmlformats.org/officeDocument/2006/relationships/slide" Target="slide46.xml"/><Relationship Id="rId10" Type="http://schemas.openxmlformats.org/officeDocument/2006/relationships/slide" Target="slide69.xml"/><Relationship Id="rId4" Type="http://schemas.openxmlformats.org/officeDocument/2006/relationships/slide" Target="slide99.xml"/><Relationship Id="rId9" Type="http://schemas.openxmlformats.org/officeDocument/2006/relationships/slide" Target="slide68.xml"/></Relationships>
</file>

<file path=ppt/slides/_rels/slide71.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3.xml"/><Relationship Id="rId5" Type="http://schemas.openxmlformats.org/officeDocument/2006/relationships/slide" Target="slide46.xml"/><Relationship Id="rId10" Type="http://schemas.openxmlformats.org/officeDocument/2006/relationships/slide" Target="slide72.xml"/><Relationship Id="rId4" Type="http://schemas.openxmlformats.org/officeDocument/2006/relationships/slide" Target="slide99.xml"/><Relationship Id="rId9" Type="http://schemas.openxmlformats.org/officeDocument/2006/relationships/slide" Target="slide71.xml"/></Relationships>
</file>

<file path=ppt/slides/_rels/slide72.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3.xml"/><Relationship Id="rId5" Type="http://schemas.openxmlformats.org/officeDocument/2006/relationships/slide" Target="slide46.xml"/><Relationship Id="rId10" Type="http://schemas.openxmlformats.org/officeDocument/2006/relationships/slide" Target="slide72.xml"/><Relationship Id="rId4" Type="http://schemas.openxmlformats.org/officeDocument/2006/relationships/slide" Target="slide99.xml"/><Relationship Id="rId9" Type="http://schemas.openxmlformats.org/officeDocument/2006/relationships/slide" Target="slide71.xml"/></Relationships>
</file>

<file path=ppt/slides/_rels/slide7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3.xml"/><Relationship Id="rId5" Type="http://schemas.openxmlformats.org/officeDocument/2006/relationships/slide" Target="slide46.xml"/><Relationship Id="rId10" Type="http://schemas.openxmlformats.org/officeDocument/2006/relationships/slide" Target="slide72.xml"/><Relationship Id="rId4" Type="http://schemas.openxmlformats.org/officeDocument/2006/relationships/slide" Target="slide99.xml"/><Relationship Id="rId9" Type="http://schemas.openxmlformats.org/officeDocument/2006/relationships/slide" Target="slide71.xml"/></Relationships>
</file>

<file path=ppt/slides/_rels/slide74.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6.xml"/><Relationship Id="rId5" Type="http://schemas.openxmlformats.org/officeDocument/2006/relationships/slide" Target="slide46.xml"/><Relationship Id="rId10" Type="http://schemas.openxmlformats.org/officeDocument/2006/relationships/slide" Target="slide75.xml"/><Relationship Id="rId4" Type="http://schemas.openxmlformats.org/officeDocument/2006/relationships/slide" Target="slide99.xml"/><Relationship Id="rId9" Type="http://schemas.openxmlformats.org/officeDocument/2006/relationships/slide" Target="slide74.xml"/></Relationships>
</file>

<file path=ppt/slides/_rels/slide75.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6.xml"/><Relationship Id="rId5" Type="http://schemas.openxmlformats.org/officeDocument/2006/relationships/slide" Target="slide46.xml"/><Relationship Id="rId10" Type="http://schemas.openxmlformats.org/officeDocument/2006/relationships/slide" Target="slide75.xml"/><Relationship Id="rId4" Type="http://schemas.openxmlformats.org/officeDocument/2006/relationships/slide" Target="slide99.xml"/><Relationship Id="rId9" Type="http://schemas.openxmlformats.org/officeDocument/2006/relationships/slide" Target="slide74.xml"/></Relationships>
</file>

<file path=ppt/slides/_rels/slide76.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6.xml"/><Relationship Id="rId5" Type="http://schemas.openxmlformats.org/officeDocument/2006/relationships/slide" Target="slide46.xml"/><Relationship Id="rId10" Type="http://schemas.openxmlformats.org/officeDocument/2006/relationships/slide" Target="slide75.xml"/><Relationship Id="rId4" Type="http://schemas.openxmlformats.org/officeDocument/2006/relationships/slide" Target="slide99.xml"/><Relationship Id="rId9" Type="http://schemas.openxmlformats.org/officeDocument/2006/relationships/slide" Target="slide74.xml"/></Relationships>
</file>

<file path=ppt/slides/_rels/slide77.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9.xml"/><Relationship Id="rId5" Type="http://schemas.openxmlformats.org/officeDocument/2006/relationships/slide" Target="slide46.xml"/><Relationship Id="rId10" Type="http://schemas.openxmlformats.org/officeDocument/2006/relationships/slide" Target="slide78.xml"/><Relationship Id="rId4" Type="http://schemas.openxmlformats.org/officeDocument/2006/relationships/slide" Target="slide99.xml"/><Relationship Id="rId9" Type="http://schemas.openxmlformats.org/officeDocument/2006/relationships/slide" Target="slide77.xml"/></Relationships>
</file>

<file path=ppt/slides/_rels/slide78.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9.xml"/><Relationship Id="rId5" Type="http://schemas.openxmlformats.org/officeDocument/2006/relationships/slide" Target="slide46.xml"/><Relationship Id="rId10" Type="http://schemas.openxmlformats.org/officeDocument/2006/relationships/slide" Target="slide78.xml"/><Relationship Id="rId4" Type="http://schemas.openxmlformats.org/officeDocument/2006/relationships/slide" Target="slide99.xml"/><Relationship Id="rId9" Type="http://schemas.openxmlformats.org/officeDocument/2006/relationships/slide" Target="slide77.xml"/></Relationships>
</file>

<file path=ppt/slides/_rels/slide7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9.xml"/><Relationship Id="rId5" Type="http://schemas.openxmlformats.org/officeDocument/2006/relationships/slide" Target="slide46.xml"/><Relationship Id="rId10" Type="http://schemas.openxmlformats.org/officeDocument/2006/relationships/slide" Target="slide78.xml"/><Relationship Id="rId4" Type="http://schemas.openxmlformats.org/officeDocument/2006/relationships/slide" Target="slide99.xml"/><Relationship Id="rId9" Type="http://schemas.openxmlformats.org/officeDocument/2006/relationships/slide" Target="slide77.xml"/></Relationships>
</file>

<file path=ppt/slides/_rels/slide8.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11.xml"/><Relationship Id="rId12"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5.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99.xml"/><Relationship Id="rId9" Type="http://schemas.openxmlformats.org/officeDocument/2006/relationships/slide" Target="slide8.xml"/><Relationship Id="rId14" Type="http://schemas.openxmlformats.org/officeDocument/2006/relationships/image" Target="../media/image4.png"/></Relationships>
</file>

<file path=ppt/slides/_rels/slide80.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2.xml"/><Relationship Id="rId5" Type="http://schemas.openxmlformats.org/officeDocument/2006/relationships/slide" Target="slide46.xml"/><Relationship Id="rId10" Type="http://schemas.openxmlformats.org/officeDocument/2006/relationships/slide" Target="slide81.xml"/><Relationship Id="rId4" Type="http://schemas.openxmlformats.org/officeDocument/2006/relationships/slide" Target="slide99.xml"/><Relationship Id="rId9" Type="http://schemas.openxmlformats.org/officeDocument/2006/relationships/slide" Target="slide80.xml"/></Relationships>
</file>

<file path=ppt/slides/_rels/slide81.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2.xml"/><Relationship Id="rId5" Type="http://schemas.openxmlformats.org/officeDocument/2006/relationships/slide" Target="slide46.xml"/><Relationship Id="rId10" Type="http://schemas.openxmlformats.org/officeDocument/2006/relationships/slide" Target="slide81.xml"/><Relationship Id="rId4" Type="http://schemas.openxmlformats.org/officeDocument/2006/relationships/slide" Target="slide99.xml"/><Relationship Id="rId9" Type="http://schemas.openxmlformats.org/officeDocument/2006/relationships/slide" Target="slide80.xml"/></Relationships>
</file>

<file path=ppt/slides/_rels/slide82.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2.xml"/><Relationship Id="rId5" Type="http://schemas.openxmlformats.org/officeDocument/2006/relationships/slide" Target="slide46.xml"/><Relationship Id="rId10" Type="http://schemas.openxmlformats.org/officeDocument/2006/relationships/slide" Target="slide81.xml"/><Relationship Id="rId4" Type="http://schemas.openxmlformats.org/officeDocument/2006/relationships/slide" Target="slide99.xml"/><Relationship Id="rId9" Type="http://schemas.openxmlformats.org/officeDocument/2006/relationships/slide" Target="slide80.xml"/></Relationships>
</file>

<file path=ppt/slides/_rels/slide83.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5.xml"/><Relationship Id="rId5" Type="http://schemas.openxmlformats.org/officeDocument/2006/relationships/slide" Target="slide46.xml"/><Relationship Id="rId10" Type="http://schemas.openxmlformats.org/officeDocument/2006/relationships/slide" Target="slide84.xml"/><Relationship Id="rId4" Type="http://schemas.openxmlformats.org/officeDocument/2006/relationships/slide" Target="slide99.xml"/><Relationship Id="rId9" Type="http://schemas.openxmlformats.org/officeDocument/2006/relationships/slide" Target="slide83.xml"/></Relationships>
</file>

<file path=ppt/slides/_rels/slide84.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5.xml"/><Relationship Id="rId5" Type="http://schemas.openxmlformats.org/officeDocument/2006/relationships/slide" Target="slide46.xml"/><Relationship Id="rId10" Type="http://schemas.openxmlformats.org/officeDocument/2006/relationships/slide" Target="slide84.xml"/><Relationship Id="rId4" Type="http://schemas.openxmlformats.org/officeDocument/2006/relationships/slide" Target="slide99.xml"/><Relationship Id="rId9" Type="http://schemas.openxmlformats.org/officeDocument/2006/relationships/slide" Target="slide83.xml"/></Relationships>
</file>

<file path=ppt/slides/_rels/slide85.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5.xml"/><Relationship Id="rId5" Type="http://schemas.openxmlformats.org/officeDocument/2006/relationships/slide" Target="slide46.xml"/><Relationship Id="rId10" Type="http://schemas.openxmlformats.org/officeDocument/2006/relationships/slide" Target="slide84.xml"/><Relationship Id="rId4" Type="http://schemas.openxmlformats.org/officeDocument/2006/relationships/slide" Target="slide99.xml"/><Relationship Id="rId9" Type="http://schemas.openxmlformats.org/officeDocument/2006/relationships/slide" Target="slide83.xml"/></Relationships>
</file>

<file path=ppt/slides/_rels/slide86.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8.xml"/><Relationship Id="rId5" Type="http://schemas.openxmlformats.org/officeDocument/2006/relationships/slide" Target="slide46.xml"/><Relationship Id="rId10" Type="http://schemas.openxmlformats.org/officeDocument/2006/relationships/slide" Target="slide87.xml"/><Relationship Id="rId4" Type="http://schemas.openxmlformats.org/officeDocument/2006/relationships/slide" Target="slide99.xml"/><Relationship Id="rId9" Type="http://schemas.openxmlformats.org/officeDocument/2006/relationships/slide" Target="slide86.xml"/></Relationships>
</file>

<file path=ppt/slides/_rels/slide87.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8.xml"/><Relationship Id="rId5" Type="http://schemas.openxmlformats.org/officeDocument/2006/relationships/slide" Target="slide46.xml"/><Relationship Id="rId10" Type="http://schemas.openxmlformats.org/officeDocument/2006/relationships/slide" Target="slide87.xml"/><Relationship Id="rId4" Type="http://schemas.openxmlformats.org/officeDocument/2006/relationships/slide" Target="slide99.xml"/><Relationship Id="rId9" Type="http://schemas.openxmlformats.org/officeDocument/2006/relationships/slide" Target="slide86.xml"/></Relationships>
</file>

<file path=ppt/slides/_rels/slide88.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88.xml"/><Relationship Id="rId5" Type="http://schemas.openxmlformats.org/officeDocument/2006/relationships/slide" Target="slide46.xml"/><Relationship Id="rId10" Type="http://schemas.openxmlformats.org/officeDocument/2006/relationships/slide" Target="slide87.xml"/><Relationship Id="rId4" Type="http://schemas.openxmlformats.org/officeDocument/2006/relationships/slide" Target="slide99.xml"/><Relationship Id="rId9" Type="http://schemas.openxmlformats.org/officeDocument/2006/relationships/slide" Target="slide86.xml"/></Relationships>
</file>

<file path=ppt/slides/_rels/slide8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93.xml"/><Relationship Id="rId5" Type="http://schemas.openxmlformats.org/officeDocument/2006/relationships/slide" Target="slide46.xml"/><Relationship Id="rId10" Type="http://schemas.openxmlformats.org/officeDocument/2006/relationships/slide" Target="slide90.xml"/><Relationship Id="rId4" Type="http://schemas.openxmlformats.org/officeDocument/2006/relationships/slide" Target="slide99.xml"/><Relationship Id="rId9" Type="http://schemas.openxmlformats.org/officeDocument/2006/relationships/slide" Target="slide89.xml"/></Relationships>
</file>

<file path=ppt/slides/_rels/slide9.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5.xml"/><Relationship Id="rId5" Type="http://schemas.openxmlformats.org/officeDocument/2006/relationships/slide" Target="slide7.xml"/><Relationship Id="rId10" Type="http://schemas.openxmlformats.org/officeDocument/2006/relationships/slide" Target="slide10.xml"/><Relationship Id="rId4" Type="http://schemas.openxmlformats.org/officeDocument/2006/relationships/slide" Target="slide99.xml"/><Relationship Id="rId9" Type="http://schemas.openxmlformats.org/officeDocument/2006/relationships/slide" Target="slide13.xml"/></Relationships>
</file>

<file path=ppt/slides/_rels/slide90.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91.xml"/><Relationship Id="rId5" Type="http://schemas.openxmlformats.org/officeDocument/2006/relationships/slide" Target="slide46.xml"/><Relationship Id="rId10" Type="http://schemas.openxmlformats.org/officeDocument/2006/relationships/slide" Target="slide90.xml"/><Relationship Id="rId4" Type="http://schemas.openxmlformats.org/officeDocument/2006/relationships/slide" Target="slide99.xml"/><Relationship Id="rId9" Type="http://schemas.openxmlformats.org/officeDocument/2006/relationships/slide" Target="slide89.xml"/></Relationships>
</file>

<file path=ppt/slides/_rels/slide91.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107.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93.xml"/><Relationship Id="rId5" Type="http://schemas.openxmlformats.org/officeDocument/2006/relationships/slide" Target="slide46.xml"/><Relationship Id="rId10" Type="http://schemas.openxmlformats.org/officeDocument/2006/relationships/slide" Target="slide90.xml"/><Relationship Id="rId4" Type="http://schemas.openxmlformats.org/officeDocument/2006/relationships/slide" Target="slide99.xml"/><Relationship Id="rId9" Type="http://schemas.openxmlformats.org/officeDocument/2006/relationships/slide" Target="slide89.xml"/></Relationships>
</file>

<file path=ppt/slides/_rels/slide92.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95.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92.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2.xml"/><Relationship Id="rId5" Type="http://schemas.openxmlformats.org/officeDocument/2006/relationships/slide" Target="slide46.xml"/><Relationship Id="rId10" Type="http://schemas.openxmlformats.org/officeDocument/2006/relationships/slide" Target="slide55.xml"/><Relationship Id="rId4" Type="http://schemas.openxmlformats.org/officeDocument/2006/relationships/slide" Target="slide99.xml"/><Relationship Id="rId9" Type="http://schemas.openxmlformats.org/officeDocument/2006/relationships/slide" Target="slide54.xml"/><Relationship Id="rId14" Type="http://schemas.openxmlformats.org/officeDocument/2006/relationships/slide" Target="slide107.xml"/></Relationships>
</file>

<file path=ppt/slides/_rels/slide93.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93.xml"/><Relationship Id="rId3" Type="http://schemas.openxmlformats.org/officeDocument/2006/relationships/slide" Target="slide96.xml"/><Relationship Id="rId7" Type="http://schemas.openxmlformats.org/officeDocument/2006/relationships/slide" Target="slide14.xml"/><Relationship Id="rId12" Type="http://schemas.openxmlformats.org/officeDocument/2006/relationships/slide" Target="slide52.xml"/><Relationship Id="rId2" Type="http://schemas.openxmlformats.org/officeDocument/2006/relationships/slide" Target="slide49.xm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5.xml"/><Relationship Id="rId5" Type="http://schemas.openxmlformats.org/officeDocument/2006/relationships/slide" Target="slide46.xml"/><Relationship Id="rId15" Type="http://schemas.openxmlformats.org/officeDocument/2006/relationships/image" Target="../media/image8.png"/><Relationship Id="rId10" Type="http://schemas.openxmlformats.org/officeDocument/2006/relationships/slide" Target="slide54.xml"/><Relationship Id="rId4" Type="http://schemas.openxmlformats.org/officeDocument/2006/relationships/slide" Target="slide99.xml"/><Relationship Id="rId9" Type="http://schemas.openxmlformats.org/officeDocument/2006/relationships/slide" Target="slide53.xml"/><Relationship Id="rId14" Type="http://schemas.openxmlformats.org/officeDocument/2006/relationships/slide" Target="slide95.xml"/></Relationships>
</file>

<file path=ppt/slides/_rels/slide9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52.xml"/><Relationship Id="rId3"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55.xml"/><Relationship Id="rId2" Type="http://schemas.openxmlformats.org/officeDocument/2006/relationships/hyperlink" Target="../protocols/FLW-Quantification-Method-Ranking-Tool_update_HS%20-%20in%20ppt.xlsm" TargetMode="External"/><Relationship Id="rId16" Type="http://schemas.openxmlformats.org/officeDocument/2006/relationships/slide" Target="slide107.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54.xml"/><Relationship Id="rId5" Type="http://schemas.openxmlformats.org/officeDocument/2006/relationships/slide" Target="slide99.xml"/><Relationship Id="rId15" Type="http://schemas.openxmlformats.org/officeDocument/2006/relationships/slide" Target="slide95.xml"/><Relationship Id="rId10" Type="http://schemas.openxmlformats.org/officeDocument/2006/relationships/slide" Target="slide53.xml"/><Relationship Id="rId4" Type="http://schemas.openxmlformats.org/officeDocument/2006/relationships/slide" Target="slide96.xml"/><Relationship Id="rId9" Type="http://schemas.openxmlformats.org/officeDocument/2006/relationships/slide" Target="slide51.xml"/><Relationship Id="rId14" Type="http://schemas.openxmlformats.org/officeDocument/2006/relationships/slide" Target="slide93.xml"/></Relationships>
</file>

<file path=ppt/slides/_rels/slide9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95.xml"/><Relationship Id="rId18" Type="http://schemas.openxmlformats.org/officeDocument/2006/relationships/hyperlink" Target="file:///C:\Users\soeth001\Lopende%20projecten\KoM%20-%20Axmann\examples\Farmer-DW-4.xlsx" TargetMode="External"/><Relationship Id="rId3" Type="http://schemas.openxmlformats.org/officeDocument/2006/relationships/slide" Target="slide96.xml"/><Relationship Id="rId21" Type="http://schemas.openxmlformats.org/officeDocument/2006/relationships/hyperlink" Target="file:///C:\Users\soeth001\Lopende%20projecten\KoM%20-%20Axmann\examples\Exporter-expert-1-sheet-2b.xlsx" TargetMode="External"/><Relationship Id="rId7" Type="http://schemas.openxmlformats.org/officeDocument/2006/relationships/slide" Target="slide14.xml"/><Relationship Id="rId12" Type="http://schemas.openxmlformats.org/officeDocument/2006/relationships/slide" Target="slide93.xml"/><Relationship Id="rId17" Type="http://schemas.openxmlformats.org/officeDocument/2006/relationships/hyperlink" Target="file:///C:\Users\soeth001\Lopende%20projecten\KoM%20-%20Axmann\examples\Farmer-DW-3.docx" TargetMode="External"/><Relationship Id="rId2" Type="http://schemas.openxmlformats.org/officeDocument/2006/relationships/slide" Target="slide49.xml"/><Relationship Id="rId16" Type="http://schemas.openxmlformats.org/officeDocument/2006/relationships/hyperlink" Target="file:///C:\Users\soeth001\Lopende%20projecten\KoM%20-%20Axmann\examples\Farmer-DW-2.pdf" TargetMode="External"/><Relationship Id="rId20" Type="http://schemas.openxmlformats.org/officeDocument/2006/relationships/hyperlink" Target="file:///C:\Users\soeth001\Lopende%20projecten\KoM%20-%20Axmann\examples\Farmer-Lit-1.pdf" TargetMode="Externa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52.xml"/><Relationship Id="rId5" Type="http://schemas.openxmlformats.org/officeDocument/2006/relationships/slide" Target="slide46.xml"/><Relationship Id="rId15" Type="http://schemas.openxmlformats.org/officeDocument/2006/relationships/hyperlink" Target="file:///C:\Users\soeth001\Lopende%20projecten\KoM%20-%20Axmann\examples\Farmer-DW-1.pdf" TargetMode="External"/><Relationship Id="rId23" Type="http://schemas.openxmlformats.org/officeDocument/2006/relationships/hyperlink" Target="file:///C:\Users\soeth001\Lopende%20projecten\KoM%20-%20Axmann\examples\Wholesaler-Sur-2.xlsx" TargetMode="External"/><Relationship Id="rId10" Type="http://schemas.openxmlformats.org/officeDocument/2006/relationships/slide" Target="slide55.xml"/><Relationship Id="rId19" Type="http://schemas.openxmlformats.org/officeDocument/2006/relationships/hyperlink" Target="file:///C:\Users\soeth001\Lopende%20projecten\KoM%20-%20Axmann\examples\Farmer-Sur-1.pdf" TargetMode="External"/><Relationship Id="rId4" Type="http://schemas.openxmlformats.org/officeDocument/2006/relationships/slide" Target="slide99.xml"/><Relationship Id="rId9" Type="http://schemas.openxmlformats.org/officeDocument/2006/relationships/slide" Target="slide54.xml"/><Relationship Id="rId14" Type="http://schemas.openxmlformats.org/officeDocument/2006/relationships/slide" Target="slide107.xml"/><Relationship Id="rId22" Type="http://schemas.openxmlformats.org/officeDocument/2006/relationships/hyperlink" Target="file:///C:\Users\soeth001\Lopende%20projecten\KoM%20-%20Axmann\examples\Wholesaler-Sur-1.pdf" TargetMode="External"/></Relationships>
</file>

<file path=ppt/slides/_rels/slide96.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s>
</file>

<file path=ppt/slides/_rels/slide97.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96.xml"/><Relationship Id="rId7" Type="http://schemas.openxmlformats.org/officeDocument/2006/relationships/slide" Target="slide14.xml"/><Relationship Id="rId2" Type="http://schemas.openxmlformats.org/officeDocument/2006/relationships/slide" Target="slide49.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6.xml"/><Relationship Id="rId4" Type="http://schemas.openxmlformats.org/officeDocument/2006/relationships/slide" Target="slide99.xml"/></Relationships>
</file>

<file path=ppt/slides/_rels/slide9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hyperlink" Target="https://www.calculator.net/sample-size-calculator.html" TargetMode="External"/><Relationship Id="rId1" Type="http://schemas.openxmlformats.org/officeDocument/2006/relationships/slideLayout" Target="../slideLayouts/slideLayout1.xml"/><Relationship Id="rId6" Type="http://schemas.openxmlformats.org/officeDocument/2006/relationships/slide" Target="slide46.xml"/><Relationship Id="rId5" Type="http://schemas.openxmlformats.org/officeDocument/2006/relationships/slide" Target="slide99.xml"/><Relationship Id="rId4" Type="http://schemas.openxmlformats.org/officeDocument/2006/relationships/slide" Target="slide96.xml"/><Relationship Id="rId9" Type="http://schemas.openxmlformats.org/officeDocument/2006/relationships/slide" Target="slide107.xml"/></Relationships>
</file>

<file path=ppt/slides/_rels/slide9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49.xml"/><Relationship Id="rId7" Type="http://schemas.openxmlformats.org/officeDocument/2006/relationships/slide" Target="slide5.xml"/><Relationship Id="rId2" Type="http://schemas.openxmlformats.org/officeDocument/2006/relationships/hyperlink" Target="https://hal.inrae.fr/hal-02799764v1/" TargetMode="External"/><Relationship Id="rId1" Type="http://schemas.openxmlformats.org/officeDocument/2006/relationships/slideLayout" Target="../slideLayouts/slideLayout1.xml"/><Relationship Id="rId6" Type="http://schemas.openxmlformats.org/officeDocument/2006/relationships/slide" Target="slide46.xml"/><Relationship Id="rId5" Type="http://schemas.openxmlformats.org/officeDocument/2006/relationships/slide" Target="slide99.xml"/><Relationship Id="rId4" Type="http://schemas.openxmlformats.org/officeDocument/2006/relationships/slide" Target="slide96.xml"/><Relationship Id="rId9" Type="http://schemas.openxmlformats.org/officeDocument/2006/relationships/slide" Target="slide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Right 14">
            <a:hlinkClick r:id="" action="ppaction://hlinkshowjump?jump=nextslide"/>
            <a:extLst>
              <a:ext uri="{FF2B5EF4-FFF2-40B4-BE49-F238E27FC236}">
                <a16:creationId xmlns:a16="http://schemas.microsoft.com/office/drawing/2014/main" id="{64B0E582-C181-F799-61B0-8962AFAAB3BF}"/>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0" name="Text Placeholder 1">
            <a:extLst>
              <a:ext uri="{FF2B5EF4-FFF2-40B4-BE49-F238E27FC236}">
                <a16:creationId xmlns:a16="http://schemas.microsoft.com/office/drawing/2014/main" id="{9A6272CA-699F-CDA4-7DBF-10DBE3D76BD9}"/>
              </a:ext>
            </a:extLst>
          </p:cNvPr>
          <p:cNvSpPr txBox="1">
            <a:spLocks/>
          </p:cNvSpPr>
          <p:nvPr/>
        </p:nvSpPr>
        <p:spPr bwMode="auto">
          <a:xfrm>
            <a:off x="2818864" y="285609"/>
            <a:ext cx="5708743" cy="102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noAutofit/>
          </a:bodyPr>
          <a:lstStyle>
            <a:lvl1pPr marL="0" indent="0" algn="l" rtl="0" fontAlgn="base">
              <a:lnSpc>
                <a:spcPts val="1600"/>
              </a:lnSpc>
              <a:spcBef>
                <a:spcPts val="800"/>
              </a:spcBef>
              <a:spcAft>
                <a:spcPct val="0"/>
              </a:spcAft>
              <a:buClr>
                <a:schemeClr val="accent1"/>
              </a:buClr>
              <a:buSzPct val="140000"/>
              <a:buFont typeface="Wingdings" pitchFamily="2" charset="2"/>
              <a:buNone/>
              <a:defRPr lang="en-GB" sz="1200" kern="1200" dirty="0">
                <a:solidFill>
                  <a:schemeClr val="tx1"/>
                </a:solidFill>
                <a:latin typeface="+mn-lt"/>
                <a:ea typeface="+mn-ea"/>
                <a:cs typeface="+mn-cs"/>
              </a:defRPr>
            </a:lvl1pPr>
            <a:lvl2pPr marL="177800" indent="-177800" algn="l" rtl="0" fontAlgn="base">
              <a:lnSpc>
                <a:spcPts val="1600"/>
              </a:lnSpc>
              <a:spcBef>
                <a:spcPts val="800"/>
              </a:spcBef>
              <a:spcAft>
                <a:spcPct val="0"/>
              </a:spcAft>
              <a:buClr>
                <a:schemeClr val="accent2"/>
              </a:buClr>
              <a:buSzPct val="100000"/>
              <a:buFont typeface="Verdana" pitchFamily="34" charset="0"/>
              <a:buChar char="●"/>
              <a:defRPr lang="en-GB" sz="1200" kern="1200" dirty="0">
                <a:solidFill>
                  <a:schemeClr val="tx1"/>
                </a:solidFill>
                <a:latin typeface="+mn-lt"/>
                <a:ea typeface="+mn-ea"/>
                <a:cs typeface="+mn-cs"/>
              </a:defRPr>
            </a:lvl2pPr>
            <a:lvl3pPr marL="538163" indent="-179388" algn="l" rtl="0" fontAlgn="base">
              <a:lnSpc>
                <a:spcPts val="1600"/>
              </a:lnSpc>
              <a:spcBef>
                <a:spcPts val="800"/>
              </a:spcBef>
              <a:spcAft>
                <a:spcPct val="0"/>
              </a:spcAft>
              <a:buClr>
                <a:schemeClr val="accent1"/>
              </a:buClr>
              <a:buSzPct val="100000"/>
              <a:buFont typeface="Verdana" pitchFamily="34" charset="0"/>
              <a:buChar char="●"/>
              <a:defRPr lang="en-GB" sz="1200" kern="1200" dirty="0">
                <a:solidFill>
                  <a:schemeClr val="tx1"/>
                </a:solidFill>
                <a:latin typeface="+mn-lt"/>
                <a:ea typeface="+mn-ea"/>
                <a:cs typeface="+mn-cs"/>
              </a:defRPr>
            </a:lvl3pPr>
            <a:lvl4pPr marL="896938" indent="-179388" algn="l" rtl="0" fontAlgn="base">
              <a:lnSpc>
                <a:spcPts val="1600"/>
              </a:lnSpc>
              <a:spcBef>
                <a:spcPts val="800"/>
              </a:spcBef>
              <a:spcAft>
                <a:spcPct val="0"/>
              </a:spcAft>
              <a:buClr>
                <a:schemeClr val="accent4"/>
              </a:buClr>
              <a:buSzPct val="100000"/>
              <a:buFont typeface="Verdana" pitchFamily="34" charset="0"/>
              <a:buChar char="●"/>
              <a:defRPr lang="en-GB" sz="1200" kern="1200" baseline="0" dirty="0">
                <a:solidFill>
                  <a:schemeClr val="tx1"/>
                </a:solidFill>
                <a:latin typeface="+mn-lt"/>
                <a:ea typeface="+mn-ea"/>
                <a:cs typeface="+mn-cs"/>
              </a:defRPr>
            </a:lvl4pPr>
            <a:lvl5pPr marL="1255713" indent="-177800" algn="l" rtl="0" fontAlgn="base">
              <a:lnSpc>
                <a:spcPts val="1600"/>
              </a:lnSpc>
              <a:spcBef>
                <a:spcPts val="800"/>
              </a:spcBef>
              <a:spcAft>
                <a:spcPct val="0"/>
              </a:spcAft>
              <a:buSzPct val="100000"/>
              <a:buFont typeface="Verdana"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pPr>
            <a:r>
              <a:rPr lang="en-US" sz="1400" b="1" dirty="0"/>
              <a:t>What is Food Loss (and Waste)?</a:t>
            </a:r>
          </a:p>
          <a:p>
            <a:pPr>
              <a:lnSpc>
                <a:spcPct val="150000"/>
              </a:lnSpc>
              <a:spcBef>
                <a:spcPts val="0"/>
              </a:spcBef>
            </a:pPr>
            <a:r>
              <a:rPr lang="en-US" sz="1300" dirty="0"/>
              <a:t>EU has no split up into Food Loss and Food Waste; only Food Waste</a:t>
            </a:r>
          </a:p>
          <a:p>
            <a:pPr>
              <a:lnSpc>
                <a:spcPct val="150000"/>
              </a:lnSpc>
              <a:spcBef>
                <a:spcPts val="0"/>
              </a:spcBef>
            </a:pPr>
            <a:r>
              <a:rPr lang="en-US" sz="1300" dirty="0"/>
              <a:t>SDG 12.3 and FAO use split up which is related to part of the supply chain</a:t>
            </a:r>
          </a:p>
        </p:txBody>
      </p:sp>
      <p:pic>
        <p:nvPicPr>
          <p:cNvPr id="21" name="Picture 20">
            <a:extLst>
              <a:ext uri="{FF2B5EF4-FFF2-40B4-BE49-F238E27FC236}">
                <a16:creationId xmlns:a16="http://schemas.microsoft.com/office/drawing/2014/main" id="{8862626C-AFC8-3756-982C-D9B10FC0838E}"/>
              </a:ext>
            </a:extLst>
          </p:cNvPr>
          <p:cNvPicPr>
            <a:picLocks noChangeAspect="1"/>
          </p:cNvPicPr>
          <p:nvPr/>
        </p:nvPicPr>
        <p:blipFill rotWithShape="1">
          <a:blip r:embed="rId2"/>
          <a:srcRect t="1832"/>
          <a:stretch/>
        </p:blipFill>
        <p:spPr>
          <a:xfrm>
            <a:off x="2370666" y="2986846"/>
            <a:ext cx="6366933" cy="703859"/>
          </a:xfrm>
          <a:prstGeom prst="rect">
            <a:avLst/>
          </a:prstGeom>
        </p:spPr>
      </p:pic>
      <p:sp>
        <p:nvSpPr>
          <p:cNvPr id="22" name="TextBox 21">
            <a:extLst>
              <a:ext uri="{FF2B5EF4-FFF2-40B4-BE49-F238E27FC236}">
                <a16:creationId xmlns:a16="http://schemas.microsoft.com/office/drawing/2014/main" id="{DA2727EA-FCAF-68F0-C6E4-BDDF38FF8918}"/>
              </a:ext>
            </a:extLst>
          </p:cNvPr>
          <p:cNvSpPr txBox="1"/>
          <p:nvPr/>
        </p:nvSpPr>
        <p:spPr>
          <a:xfrm>
            <a:off x="4385340" y="4031159"/>
            <a:ext cx="3289683" cy="300531"/>
          </a:xfrm>
          <a:prstGeom prst="rect">
            <a:avLst/>
          </a:prstGeom>
          <a:noFill/>
        </p:spPr>
        <p:txBody>
          <a:bodyPr wrap="none" rtlCol="0">
            <a:spAutoFit/>
          </a:bodyPr>
          <a:lstStyle/>
          <a:p>
            <a:pPr>
              <a:lnSpc>
                <a:spcPts val="1800"/>
              </a:lnSpc>
            </a:pPr>
            <a:r>
              <a:rPr lang="en-GB" sz="1200" dirty="0">
                <a:latin typeface="+mn-lt"/>
              </a:rPr>
              <a:t>EU part of supply chain involved – food waste</a:t>
            </a:r>
            <a:endParaRPr lang="nl-NL" sz="1200" dirty="0">
              <a:latin typeface="+mn-lt"/>
            </a:endParaRPr>
          </a:p>
        </p:txBody>
      </p:sp>
      <p:sp>
        <p:nvSpPr>
          <p:cNvPr id="23" name="TextBox 22">
            <a:extLst>
              <a:ext uri="{FF2B5EF4-FFF2-40B4-BE49-F238E27FC236}">
                <a16:creationId xmlns:a16="http://schemas.microsoft.com/office/drawing/2014/main" id="{2992FD50-8144-1008-FEB6-D115D7AD2EA1}"/>
              </a:ext>
            </a:extLst>
          </p:cNvPr>
          <p:cNvSpPr txBox="1"/>
          <p:nvPr/>
        </p:nvSpPr>
        <p:spPr>
          <a:xfrm>
            <a:off x="4554998" y="2052151"/>
            <a:ext cx="1077943" cy="378199"/>
          </a:xfrm>
          <a:prstGeom prst="rect">
            <a:avLst/>
          </a:prstGeom>
          <a:solidFill>
            <a:schemeClr val="accent2"/>
          </a:solidFill>
          <a:ln>
            <a:solidFill>
              <a:schemeClr val="accent2"/>
            </a:solidFill>
          </a:ln>
        </p:spPr>
        <p:txBody>
          <a:bodyPr wrap="square" lIns="108000" tIns="72000" rIns="108000" bIns="72000" rtlCol="0">
            <a:noAutofit/>
          </a:bodyPr>
          <a:lstStyle/>
          <a:p>
            <a:pPr>
              <a:lnSpc>
                <a:spcPts val="1800"/>
              </a:lnSpc>
            </a:pPr>
            <a:r>
              <a:rPr lang="en-GB" sz="1400" dirty="0">
                <a:solidFill>
                  <a:schemeClr val="bg1"/>
                </a:solidFill>
                <a:latin typeface="Arial" panose="020B0604020202020204" pitchFamily="34" charset="0"/>
              </a:rPr>
              <a:t>Food Loss</a:t>
            </a:r>
            <a:endParaRPr lang="nl-NL" sz="1400" dirty="0">
              <a:solidFill>
                <a:schemeClr val="bg1"/>
              </a:solidFill>
              <a:latin typeface="Arial" panose="020B0604020202020204" pitchFamily="34" charset="0"/>
            </a:endParaRPr>
          </a:p>
        </p:txBody>
      </p:sp>
      <p:sp>
        <p:nvSpPr>
          <p:cNvPr id="24" name="TextBox 23">
            <a:extLst>
              <a:ext uri="{FF2B5EF4-FFF2-40B4-BE49-F238E27FC236}">
                <a16:creationId xmlns:a16="http://schemas.microsoft.com/office/drawing/2014/main" id="{70406F73-4DBF-F59D-E413-61A633AC040F}"/>
              </a:ext>
            </a:extLst>
          </p:cNvPr>
          <p:cNvSpPr txBox="1"/>
          <p:nvPr/>
        </p:nvSpPr>
        <p:spPr>
          <a:xfrm>
            <a:off x="5733466" y="1554058"/>
            <a:ext cx="2024913" cy="306302"/>
          </a:xfrm>
          <a:prstGeom prst="rect">
            <a:avLst/>
          </a:prstGeom>
          <a:noFill/>
        </p:spPr>
        <p:txBody>
          <a:bodyPr wrap="none" rtlCol="0">
            <a:spAutoFit/>
          </a:bodyPr>
          <a:lstStyle/>
          <a:p>
            <a:pPr>
              <a:lnSpc>
                <a:spcPts val="1800"/>
              </a:lnSpc>
            </a:pPr>
            <a:r>
              <a:rPr lang="en-GB" sz="1400" dirty="0">
                <a:solidFill>
                  <a:schemeClr val="accent2"/>
                </a:solidFill>
                <a:latin typeface="+mn-lt"/>
              </a:rPr>
              <a:t>Focus in this document</a:t>
            </a:r>
            <a:endParaRPr lang="nl-NL" sz="1400" dirty="0" err="1">
              <a:solidFill>
                <a:schemeClr val="accent2"/>
              </a:solidFill>
              <a:latin typeface="+mn-lt"/>
            </a:endParaRPr>
          </a:p>
        </p:txBody>
      </p:sp>
      <p:pic>
        <p:nvPicPr>
          <p:cNvPr id="25" name="Picture 2" descr="Food waste: who is responsible?">
            <a:extLst>
              <a:ext uri="{FF2B5EF4-FFF2-40B4-BE49-F238E27FC236}">
                <a16:creationId xmlns:a16="http://schemas.microsoft.com/office/drawing/2014/main" id="{8DEFFE6E-42F1-688A-3929-0A730E042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10465"/>
            <a:ext cx="1763308" cy="1067873"/>
          </a:xfrm>
          <a:prstGeom prst="rect">
            <a:avLst/>
          </a:prstGeom>
          <a:noFill/>
          <a:extLst>
            <a:ext uri="{909E8E84-426E-40DD-AFC4-6F175D3DCCD1}">
              <a14:hiddenFill xmlns:a14="http://schemas.microsoft.com/office/drawing/2010/main">
                <a:solidFill>
                  <a:srgbClr val="FFFFFF"/>
                </a:solidFill>
              </a14:hiddenFill>
            </a:ext>
          </a:extLst>
        </p:spPr>
      </p:pic>
      <p:sp>
        <p:nvSpPr>
          <p:cNvPr id="26" name="Vrije vorm: vorm 22">
            <a:extLst>
              <a:ext uri="{FF2B5EF4-FFF2-40B4-BE49-F238E27FC236}">
                <a16:creationId xmlns:a16="http://schemas.microsoft.com/office/drawing/2014/main" id="{17172D43-0E65-4247-8166-23AA54F1E813}"/>
              </a:ext>
            </a:extLst>
          </p:cNvPr>
          <p:cNvSpPr/>
          <p:nvPr/>
        </p:nvSpPr>
        <p:spPr>
          <a:xfrm>
            <a:off x="2508869" y="504321"/>
            <a:ext cx="1859365" cy="1739485"/>
          </a:xfrm>
          <a:custGeom>
            <a:avLst/>
            <a:gdLst>
              <a:gd name="connsiteX0" fmla="*/ 224143 w 1859365"/>
              <a:gd name="connsiteY0" fmla="*/ 0 h 2022378"/>
              <a:gd name="connsiteX1" fmla="*/ 0 w 1859365"/>
              <a:gd name="connsiteY1" fmla="*/ 0 h 2022378"/>
              <a:gd name="connsiteX2" fmla="*/ 0 w 1859365"/>
              <a:gd name="connsiteY2" fmla="*/ 2022378 h 2022378"/>
              <a:gd name="connsiteX3" fmla="*/ 1859365 w 1859365"/>
              <a:gd name="connsiteY3" fmla="*/ 2022378 h 2022378"/>
            </a:gdLst>
            <a:ahLst/>
            <a:cxnLst>
              <a:cxn ang="0">
                <a:pos x="connsiteX0" y="connsiteY0"/>
              </a:cxn>
              <a:cxn ang="0">
                <a:pos x="connsiteX1" y="connsiteY1"/>
              </a:cxn>
              <a:cxn ang="0">
                <a:pos x="connsiteX2" y="connsiteY2"/>
              </a:cxn>
              <a:cxn ang="0">
                <a:pos x="connsiteX3" y="connsiteY3"/>
              </a:cxn>
            </a:cxnLst>
            <a:rect l="l" t="t" r="r" b="b"/>
            <a:pathLst>
              <a:path w="1859365" h="2022378">
                <a:moveTo>
                  <a:pt x="224143" y="0"/>
                </a:moveTo>
                <a:lnTo>
                  <a:pt x="0" y="0"/>
                </a:lnTo>
                <a:lnTo>
                  <a:pt x="0" y="2022378"/>
                </a:lnTo>
                <a:lnTo>
                  <a:pt x="1859365" y="2022378"/>
                </a:lnTo>
              </a:path>
            </a:pathLst>
          </a:custGeom>
          <a:noFill/>
          <a:ln w="12700">
            <a:solidFill>
              <a:schemeClr val="accent4"/>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xtBox 10">
            <a:extLst>
              <a:ext uri="{FF2B5EF4-FFF2-40B4-BE49-F238E27FC236}">
                <a16:creationId xmlns:a16="http://schemas.microsoft.com/office/drawing/2014/main" id="{12C26EB7-B358-8F07-A92B-3FC96E0B63AF}"/>
              </a:ext>
            </a:extLst>
          </p:cNvPr>
          <p:cNvSpPr txBox="1"/>
          <p:nvPr/>
        </p:nvSpPr>
        <p:spPr>
          <a:xfrm>
            <a:off x="7212324" y="2052151"/>
            <a:ext cx="1252333" cy="378199"/>
          </a:xfrm>
          <a:prstGeom prst="rect">
            <a:avLst/>
          </a:prstGeom>
          <a:solidFill>
            <a:schemeClr val="accent1"/>
          </a:solidFill>
          <a:ln>
            <a:noFill/>
          </a:ln>
        </p:spPr>
        <p:txBody>
          <a:bodyPr wrap="square" lIns="108000" tIns="72000" rIns="108000" bIns="72000" rtlCol="0">
            <a:noAutofit/>
          </a:bodyPr>
          <a:lstStyle/>
          <a:p>
            <a:pPr>
              <a:lnSpc>
                <a:spcPts val="1800"/>
              </a:lnSpc>
            </a:pPr>
            <a:r>
              <a:rPr lang="en-GB" sz="1400" dirty="0">
                <a:solidFill>
                  <a:schemeClr val="bg1"/>
                </a:solidFill>
                <a:latin typeface="Arial" panose="020B0604020202020204" pitchFamily="34" charset="0"/>
              </a:rPr>
              <a:t>Food Waste</a:t>
            </a:r>
            <a:endParaRPr lang="nl-NL" sz="1400" dirty="0">
              <a:solidFill>
                <a:schemeClr val="bg1"/>
              </a:solidFill>
              <a:latin typeface="Arial" panose="020B0604020202020204" pitchFamily="34" charset="0"/>
            </a:endParaRPr>
          </a:p>
        </p:txBody>
      </p:sp>
      <p:sp>
        <p:nvSpPr>
          <p:cNvPr id="28" name="Vrije vorm: vorm 25">
            <a:extLst>
              <a:ext uri="{FF2B5EF4-FFF2-40B4-BE49-F238E27FC236}">
                <a16:creationId xmlns:a16="http://schemas.microsoft.com/office/drawing/2014/main" id="{E740A4E4-22BD-F123-C931-B585FCAD6553}"/>
              </a:ext>
            </a:extLst>
          </p:cNvPr>
          <p:cNvSpPr/>
          <p:nvPr/>
        </p:nvSpPr>
        <p:spPr>
          <a:xfrm>
            <a:off x="5109433" y="1713690"/>
            <a:ext cx="624033" cy="236878"/>
          </a:xfrm>
          <a:custGeom>
            <a:avLst/>
            <a:gdLst>
              <a:gd name="connsiteX0" fmla="*/ 624033 w 624033"/>
              <a:gd name="connsiteY0" fmla="*/ 0 h 236878"/>
              <a:gd name="connsiteX1" fmla="*/ 0 w 624033"/>
              <a:gd name="connsiteY1" fmla="*/ 0 h 236878"/>
              <a:gd name="connsiteX2" fmla="*/ 0 w 624033"/>
              <a:gd name="connsiteY2" fmla="*/ 236878 h 236878"/>
            </a:gdLst>
            <a:ahLst/>
            <a:cxnLst>
              <a:cxn ang="0">
                <a:pos x="connsiteX0" y="connsiteY0"/>
              </a:cxn>
              <a:cxn ang="0">
                <a:pos x="connsiteX1" y="connsiteY1"/>
              </a:cxn>
              <a:cxn ang="0">
                <a:pos x="connsiteX2" y="connsiteY2"/>
              </a:cxn>
            </a:cxnLst>
            <a:rect l="l" t="t" r="r" b="b"/>
            <a:pathLst>
              <a:path w="624033" h="236878">
                <a:moveTo>
                  <a:pt x="624033" y="0"/>
                </a:moveTo>
                <a:lnTo>
                  <a:pt x="0" y="0"/>
                </a:lnTo>
                <a:lnTo>
                  <a:pt x="0" y="236878"/>
                </a:lnTo>
              </a:path>
            </a:pathLst>
          </a:custGeom>
          <a:noFill/>
          <a:ln w="12700">
            <a:solidFill>
              <a:schemeClr val="accent2"/>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9" name="Rechte verbindingslijn met pijl 28">
            <a:extLst>
              <a:ext uri="{FF2B5EF4-FFF2-40B4-BE49-F238E27FC236}">
                <a16:creationId xmlns:a16="http://schemas.microsoft.com/office/drawing/2014/main" id="{6A89991C-BC15-EE4B-BFE0-BF1B5EB63529}"/>
              </a:ext>
            </a:extLst>
          </p:cNvPr>
          <p:cNvCxnSpPr/>
          <p:nvPr/>
        </p:nvCxnSpPr>
        <p:spPr>
          <a:xfrm flipV="1">
            <a:off x="5101792" y="2535070"/>
            <a:ext cx="0" cy="28800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Rechte verbindingslijn met pijl 30">
            <a:extLst>
              <a:ext uri="{FF2B5EF4-FFF2-40B4-BE49-F238E27FC236}">
                <a16:creationId xmlns:a16="http://schemas.microsoft.com/office/drawing/2014/main" id="{CF8B490C-547B-B101-B729-36D7199320EC}"/>
              </a:ext>
            </a:extLst>
          </p:cNvPr>
          <p:cNvCxnSpPr>
            <a:cxnSpLocks/>
          </p:cNvCxnSpPr>
          <p:nvPr/>
        </p:nvCxnSpPr>
        <p:spPr>
          <a:xfrm>
            <a:off x="6010680" y="3837444"/>
            <a:ext cx="0" cy="21600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Vrije vorm: vorm 1024">
            <a:extLst>
              <a:ext uri="{FF2B5EF4-FFF2-40B4-BE49-F238E27FC236}">
                <a16:creationId xmlns:a16="http://schemas.microsoft.com/office/drawing/2014/main" id="{3F082EA9-36B8-D56C-4C67-2EC2E3C5C529}"/>
              </a:ext>
            </a:extLst>
          </p:cNvPr>
          <p:cNvSpPr/>
          <p:nvPr/>
        </p:nvSpPr>
        <p:spPr>
          <a:xfrm>
            <a:off x="3302241" y="2823070"/>
            <a:ext cx="3588262" cy="119175"/>
          </a:xfrm>
          <a:custGeom>
            <a:avLst/>
            <a:gdLst>
              <a:gd name="connsiteX0" fmla="*/ 0 w 3588262"/>
              <a:gd name="connsiteY0" fmla="*/ 114842 h 119175"/>
              <a:gd name="connsiteX1" fmla="*/ 0 w 3588262"/>
              <a:gd name="connsiteY1" fmla="*/ 0 h 119175"/>
              <a:gd name="connsiteX2" fmla="*/ 3588262 w 3588262"/>
              <a:gd name="connsiteY2" fmla="*/ 0 h 119175"/>
              <a:gd name="connsiteX3" fmla="*/ 3588262 w 3588262"/>
              <a:gd name="connsiteY3" fmla="*/ 119175 h 119175"/>
            </a:gdLst>
            <a:ahLst/>
            <a:cxnLst>
              <a:cxn ang="0">
                <a:pos x="connsiteX0" y="connsiteY0"/>
              </a:cxn>
              <a:cxn ang="0">
                <a:pos x="connsiteX1" y="connsiteY1"/>
              </a:cxn>
              <a:cxn ang="0">
                <a:pos x="connsiteX2" y="connsiteY2"/>
              </a:cxn>
              <a:cxn ang="0">
                <a:pos x="connsiteX3" y="connsiteY3"/>
              </a:cxn>
            </a:cxnLst>
            <a:rect l="l" t="t" r="r" b="b"/>
            <a:pathLst>
              <a:path w="3588262" h="119175">
                <a:moveTo>
                  <a:pt x="0" y="114842"/>
                </a:moveTo>
                <a:lnTo>
                  <a:pt x="0" y="0"/>
                </a:lnTo>
                <a:lnTo>
                  <a:pt x="3588262" y="0"/>
                </a:lnTo>
                <a:lnTo>
                  <a:pt x="3588262" y="11917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24" name="Vrije vorm: vorm 1026">
            <a:extLst>
              <a:ext uri="{FF2B5EF4-FFF2-40B4-BE49-F238E27FC236}">
                <a16:creationId xmlns:a16="http://schemas.microsoft.com/office/drawing/2014/main" id="{9AFEF692-1930-A856-6577-DF80AA83C3E7}"/>
              </a:ext>
            </a:extLst>
          </p:cNvPr>
          <p:cNvSpPr/>
          <p:nvPr/>
        </p:nvSpPr>
        <p:spPr>
          <a:xfrm>
            <a:off x="6944672" y="2823070"/>
            <a:ext cx="1768129" cy="119175"/>
          </a:xfrm>
          <a:custGeom>
            <a:avLst/>
            <a:gdLst>
              <a:gd name="connsiteX0" fmla="*/ 0 w 3588262"/>
              <a:gd name="connsiteY0" fmla="*/ 114842 h 119175"/>
              <a:gd name="connsiteX1" fmla="*/ 0 w 3588262"/>
              <a:gd name="connsiteY1" fmla="*/ 0 h 119175"/>
              <a:gd name="connsiteX2" fmla="*/ 3588262 w 3588262"/>
              <a:gd name="connsiteY2" fmla="*/ 0 h 119175"/>
              <a:gd name="connsiteX3" fmla="*/ 3588262 w 3588262"/>
              <a:gd name="connsiteY3" fmla="*/ 119175 h 119175"/>
            </a:gdLst>
            <a:ahLst/>
            <a:cxnLst>
              <a:cxn ang="0">
                <a:pos x="connsiteX0" y="connsiteY0"/>
              </a:cxn>
              <a:cxn ang="0">
                <a:pos x="connsiteX1" y="connsiteY1"/>
              </a:cxn>
              <a:cxn ang="0">
                <a:pos x="connsiteX2" y="connsiteY2"/>
              </a:cxn>
              <a:cxn ang="0">
                <a:pos x="connsiteX3" y="connsiteY3"/>
              </a:cxn>
            </a:cxnLst>
            <a:rect l="l" t="t" r="r" b="b"/>
            <a:pathLst>
              <a:path w="3588262" h="119175">
                <a:moveTo>
                  <a:pt x="0" y="114842"/>
                </a:moveTo>
                <a:lnTo>
                  <a:pt x="0" y="0"/>
                </a:lnTo>
                <a:lnTo>
                  <a:pt x="3588262" y="0"/>
                </a:lnTo>
                <a:lnTo>
                  <a:pt x="3588262" y="11917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25" name="Rechte verbindingslijn met pijl 1027">
            <a:extLst>
              <a:ext uri="{FF2B5EF4-FFF2-40B4-BE49-F238E27FC236}">
                <a16:creationId xmlns:a16="http://schemas.microsoft.com/office/drawing/2014/main" id="{0BA6B4FE-0916-4066-E9B3-51640C41DA73}"/>
              </a:ext>
            </a:extLst>
          </p:cNvPr>
          <p:cNvCxnSpPr/>
          <p:nvPr/>
        </p:nvCxnSpPr>
        <p:spPr>
          <a:xfrm flipV="1">
            <a:off x="7838491" y="2535070"/>
            <a:ext cx="0" cy="28800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27" name="Vrije vorm: vorm 1028">
            <a:extLst>
              <a:ext uri="{FF2B5EF4-FFF2-40B4-BE49-F238E27FC236}">
                <a16:creationId xmlns:a16="http://schemas.microsoft.com/office/drawing/2014/main" id="{9E56558E-33E9-E484-B6C2-D80272E91B43}"/>
              </a:ext>
            </a:extLst>
          </p:cNvPr>
          <p:cNvSpPr/>
          <p:nvPr/>
        </p:nvSpPr>
        <p:spPr>
          <a:xfrm flipV="1">
            <a:off x="3299836" y="3718882"/>
            <a:ext cx="5421600" cy="118562"/>
          </a:xfrm>
          <a:custGeom>
            <a:avLst/>
            <a:gdLst>
              <a:gd name="connsiteX0" fmla="*/ 0 w 3588262"/>
              <a:gd name="connsiteY0" fmla="*/ 114842 h 119175"/>
              <a:gd name="connsiteX1" fmla="*/ 0 w 3588262"/>
              <a:gd name="connsiteY1" fmla="*/ 0 h 119175"/>
              <a:gd name="connsiteX2" fmla="*/ 3588262 w 3588262"/>
              <a:gd name="connsiteY2" fmla="*/ 0 h 119175"/>
              <a:gd name="connsiteX3" fmla="*/ 3588262 w 3588262"/>
              <a:gd name="connsiteY3" fmla="*/ 119175 h 119175"/>
            </a:gdLst>
            <a:ahLst/>
            <a:cxnLst>
              <a:cxn ang="0">
                <a:pos x="connsiteX0" y="connsiteY0"/>
              </a:cxn>
              <a:cxn ang="0">
                <a:pos x="connsiteX1" y="connsiteY1"/>
              </a:cxn>
              <a:cxn ang="0">
                <a:pos x="connsiteX2" y="connsiteY2"/>
              </a:cxn>
              <a:cxn ang="0">
                <a:pos x="connsiteX3" y="connsiteY3"/>
              </a:cxn>
            </a:cxnLst>
            <a:rect l="l" t="t" r="r" b="b"/>
            <a:pathLst>
              <a:path w="3588262" h="119175">
                <a:moveTo>
                  <a:pt x="0" y="114842"/>
                </a:moveTo>
                <a:lnTo>
                  <a:pt x="0" y="0"/>
                </a:lnTo>
                <a:lnTo>
                  <a:pt x="3588262" y="0"/>
                </a:lnTo>
                <a:lnTo>
                  <a:pt x="3588262" y="11917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29" name="Rechthoek 8">
            <a:extLst>
              <a:ext uri="{FF2B5EF4-FFF2-40B4-BE49-F238E27FC236}">
                <a16:creationId xmlns:a16="http://schemas.microsoft.com/office/drawing/2014/main" id="{FFCE76CC-0638-BC66-20B1-85957F97EBDB}"/>
              </a:ext>
            </a:extLst>
          </p:cNvPr>
          <p:cNvSpPr/>
          <p:nvPr/>
        </p:nvSpPr>
        <p:spPr>
          <a:xfrm>
            <a:off x="381000" y="171450"/>
            <a:ext cx="1763308" cy="3176108"/>
          </a:xfrm>
          <a:prstGeom prst="rect">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nl-NL" sz="1400" dirty="0">
              <a:solidFill>
                <a:schemeClr val="tx1"/>
              </a:solidFill>
            </a:endParaRPr>
          </a:p>
        </p:txBody>
      </p:sp>
      <p:sp>
        <p:nvSpPr>
          <p:cNvPr id="1030" name="TextBox 1029">
            <a:extLst>
              <a:ext uri="{FF2B5EF4-FFF2-40B4-BE49-F238E27FC236}">
                <a16:creationId xmlns:a16="http://schemas.microsoft.com/office/drawing/2014/main" id="{63358590-1E88-C5A0-C5B3-107F2F4690A2}"/>
              </a:ext>
            </a:extLst>
          </p:cNvPr>
          <p:cNvSpPr txBox="1"/>
          <p:nvPr/>
        </p:nvSpPr>
        <p:spPr>
          <a:xfrm>
            <a:off x="381000" y="178142"/>
            <a:ext cx="1763308" cy="323165"/>
          </a:xfrm>
          <a:prstGeom prst="rect">
            <a:avLst/>
          </a:prstGeom>
          <a:noFill/>
        </p:spPr>
        <p:txBody>
          <a:bodyPr wrap="square" rtlCol="0">
            <a:spAutoFit/>
          </a:bodyPr>
          <a:lstStyle/>
          <a:p>
            <a:pPr algn="ctr">
              <a:lnSpc>
                <a:spcPts val="1800"/>
              </a:lnSpc>
            </a:pPr>
            <a:r>
              <a:rPr lang="en-GB" sz="1500" b="1" dirty="0">
                <a:solidFill>
                  <a:schemeClr val="bg1"/>
                </a:solidFill>
                <a:latin typeface="+mn-lt"/>
              </a:rPr>
              <a:t>FL quantification</a:t>
            </a:r>
            <a:endParaRPr lang="nl-NL" sz="1500" b="1" dirty="0">
              <a:solidFill>
                <a:schemeClr val="bg1"/>
              </a:solidFill>
              <a:latin typeface="+mn-lt"/>
            </a:endParaRPr>
          </a:p>
        </p:txBody>
      </p:sp>
      <p:sp>
        <p:nvSpPr>
          <p:cNvPr id="1031" name="TextBox 7">
            <a:extLst>
              <a:ext uri="{FF2B5EF4-FFF2-40B4-BE49-F238E27FC236}">
                <a16:creationId xmlns:a16="http://schemas.microsoft.com/office/drawing/2014/main" id="{C7D7EACA-9AE0-F5B4-B11B-DA21FE75D6AB}"/>
              </a:ext>
            </a:extLst>
          </p:cNvPr>
          <p:cNvSpPr txBox="1"/>
          <p:nvPr/>
        </p:nvSpPr>
        <p:spPr>
          <a:xfrm>
            <a:off x="384850" y="463314"/>
            <a:ext cx="1755609" cy="323165"/>
          </a:xfrm>
          <a:prstGeom prst="rect">
            <a:avLst/>
          </a:prstGeom>
          <a:noFill/>
        </p:spPr>
        <p:txBody>
          <a:bodyPr wrap="none" rtlCol="0">
            <a:spAutoFit/>
          </a:bodyPr>
          <a:lstStyle/>
          <a:p>
            <a:pPr algn="ctr">
              <a:lnSpc>
                <a:spcPts val="1800"/>
              </a:lnSpc>
            </a:pPr>
            <a:r>
              <a:rPr lang="en-GB" sz="1600" dirty="0">
                <a:solidFill>
                  <a:schemeClr val="bg1"/>
                </a:solidFill>
                <a:latin typeface="+mn-lt"/>
              </a:rPr>
              <a:t>INTRODUCTION</a:t>
            </a:r>
            <a:endParaRPr lang="nl-NL" sz="1600" dirty="0">
              <a:solidFill>
                <a:schemeClr val="bg1"/>
              </a:solidFill>
              <a:latin typeface="+mn-lt"/>
            </a:endParaRPr>
          </a:p>
        </p:txBody>
      </p:sp>
      <p:sp>
        <p:nvSpPr>
          <p:cNvPr id="2" name="Slide Number Placeholder 1">
            <a:extLst>
              <a:ext uri="{FF2B5EF4-FFF2-40B4-BE49-F238E27FC236}">
                <a16:creationId xmlns:a16="http://schemas.microsoft.com/office/drawing/2014/main" id="{E9C83F8A-A5D1-8C9B-4B54-BC587E1C72F2}"/>
              </a:ext>
            </a:extLst>
          </p:cNvPr>
          <p:cNvSpPr>
            <a:spLocks noGrp="1"/>
          </p:cNvSpPr>
          <p:nvPr>
            <p:ph type="sldNum" sz="quarter" idx="11"/>
          </p:nvPr>
        </p:nvSpPr>
        <p:spPr/>
        <p:txBody>
          <a:bodyPr/>
          <a:lstStyle/>
          <a:p>
            <a:fld id="{F25965E0-7062-474C-8671-DB3A3CE669B0}" type="slidenum">
              <a:rPr lang="nl-NL" smtClean="0"/>
              <a:pPr/>
              <a:t>1</a:t>
            </a:fld>
            <a:endParaRPr lang="nl-NL" dirty="0"/>
          </a:p>
        </p:txBody>
      </p:sp>
    </p:spTree>
    <p:extLst>
      <p:ext uri="{BB962C8B-B14F-4D97-AF65-F5344CB8AC3E}">
        <p14:creationId xmlns:p14="http://schemas.microsoft.com/office/powerpoint/2010/main" val="305256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By 2030, halve per capita global food waste at the retail and consumer levels and reduce food losses along production and supply chains, including post-harvest losses (hence no quantitative targets for food loss). Reference year is 2015.</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SDG 12.3 - Goal</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Vrije vorm: vorm 13">
            <a:hlinkClick r:id="rId5" action="ppaction://hlinksldjump"/>
            <a:extLst>
              <a:ext uri="{FF2B5EF4-FFF2-40B4-BE49-F238E27FC236}">
                <a16:creationId xmlns:a16="http://schemas.microsoft.com/office/drawing/2014/main" id="{B5FB3995-7741-CAC7-3967-0EBEB755B589}"/>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6" name="Vrije vorm: vorm 15">
            <a:hlinkClick r:id="rId6" action="ppaction://hlinksldjump"/>
            <a:extLst>
              <a:ext uri="{FF2B5EF4-FFF2-40B4-BE49-F238E27FC236}">
                <a16:creationId xmlns:a16="http://schemas.microsoft.com/office/drawing/2014/main" id="{5EAF68FA-E1E5-B00C-B913-86625D8B0447}"/>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4" name="Vrije vorm: vorm 23">
            <a:hlinkClick r:id="rId7" action="ppaction://hlinksldjump"/>
            <a:extLst>
              <a:ext uri="{FF2B5EF4-FFF2-40B4-BE49-F238E27FC236}">
                <a16:creationId xmlns:a16="http://schemas.microsoft.com/office/drawing/2014/main" id="{D4C43A84-5F18-CF5F-6247-9B0E26689E09}"/>
              </a:ext>
            </a:extLst>
          </p:cNvPr>
          <p:cNvSpPr/>
          <p:nvPr/>
        </p:nvSpPr>
        <p:spPr>
          <a:xfrm>
            <a:off x="3490498" y="556887"/>
            <a:ext cx="498767"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Goal</a:t>
            </a:r>
          </a:p>
        </p:txBody>
      </p:sp>
      <p:sp>
        <p:nvSpPr>
          <p:cNvPr id="30" name="Vrije vorm: vorm 29">
            <a:hlinkClick r:id="rId8" action="ppaction://hlinksldjump"/>
            <a:extLst>
              <a:ext uri="{FF2B5EF4-FFF2-40B4-BE49-F238E27FC236}">
                <a16:creationId xmlns:a16="http://schemas.microsoft.com/office/drawing/2014/main" id="{A31E0ABF-7417-6A2E-9AFB-EECD81C9EBF6}"/>
              </a:ext>
            </a:extLst>
          </p:cNvPr>
          <p:cNvSpPr/>
          <p:nvPr/>
        </p:nvSpPr>
        <p:spPr>
          <a:xfrm>
            <a:off x="2581591" y="556887"/>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Introduction</a:t>
            </a:r>
          </a:p>
        </p:txBody>
      </p:sp>
      <p:sp>
        <p:nvSpPr>
          <p:cNvPr id="35" name="Vrije vorm: vorm 34">
            <a:hlinkClick r:id="rId8" action="ppaction://hlinksldjump"/>
            <a:extLst>
              <a:ext uri="{FF2B5EF4-FFF2-40B4-BE49-F238E27FC236}">
                <a16:creationId xmlns:a16="http://schemas.microsoft.com/office/drawing/2014/main" id="{90E50582-2760-A160-6164-7AD7298FB854}"/>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15" name="Rechthoek 6">
            <a:hlinkClick r:id="rId9" action="ppaction://hlinksldjump"/>
            <a:extLst>
              <a:ext uri="{FF2B5EF4-FFF2-40B4-BE49-F238E27FC236}">
                <a16:creationId xmlns:a16="http://schemas.microsoft.com/office/drawing/2014/main" id="{2474735B-E794-A06D-10E5-1495DC465B22}"/>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Vrije vorm: vorm 16">
            <a:hlinkClick r:id="rId10" action="ppaction://hlinksldjump"/>
            <a:extLst>
              <a:ext uri="{FF2B5EF4-FFF2-40B4-BE49-F238E27FC236}">
                <a16:creationId xmlns:a16="http://schemas.microsoft.com/office/drawing/2014/main" id="{F6861258-8464-77C6-42E8-59A0AE358BC8}"/>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7" name="TextBox 16">
            <a:extLst>
              <a:ext uri="{FF2B5EF4-FFF2-40B4-BE49-F238E27FC236}">
                <a16:creationId xmlns:a16="http://schemas.microsoft.com/office/drawing/2014/main" id="{48323303-5E1C-3FB9-F744-6A22C0260EE7}"/>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8" name="Pijl: vijfhoek 17">
            <a:hlinkClick r:id="rId11" action="ppaction://hlinksldjump"/>
            <a:extLst>
              <a:ext uri="{FF2B5EF4-FFF2-40B4-BE49-F238E27FC236}">
                <a16:creationId xmlns:a16="http://schemas.microsoft.com/office/drawing/2014/main" id="{19CA6D95-4A55-D3FA-9794-49D770D575BA}"/>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9" name="Rechthoek 6">
            <a:hlinkClick r:id="rId12" action="ppaction://hlinksldjump"/>
            <a:extLst>
              <a:ext uri="{FF2B5EF4-FFF2-40B4-BE49-F238E27FC236}">
                <a16:creationId xmlns:a16="http://schemas.microsoft.com/office/drawing/2014/main" id="{56A11577-73FF-8E5A-4A65-5EBBC0E0F238}"/>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C472DE9E-B092-AF77-6B72-51ECF4DA6006}"/>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13" action="ppaction://hlinksldjump"/>
            <a:extLst>
              <a:ext uri="{FF2B5EF4-FFF2-40B4-BE49-F238E27FC236}">
                <a16:creationId xmlns:a16="http://schemas.microsoft.com/office/drawing/2014/main" id="{CC16CAEF-F55C-3AA5-7CB5-FDAD837F539C}"/>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3"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8054D53F-512E-DC6F-0D3B-026105E66B2A}"/>
              </a:ext>
            </a:extLst>
          </p:cNvPr>
          <p:cNvSpPr>
            <a:spLocks noGrp="1"/>
          </p:cNvSpPr>
          <p:nvPr>
            <p:ph type="sldNum" sz="quarter" idx="11"/>
          </p:nvPr>
        </p:nvSpPr>
        <p:spPr/>
        <p:txBody>
          <a:bodyPr/>
          <a:lstStyle/>
          <a:p>
            <a:fld id="{F25965E0-7062-474C-8671-DB3A3CE669B0}" type="slidenum">
              <a:rPr lang="nl-NL" smtClean="0"/>
              <a:pPr/>
              <a:t>10</a:t>
            </a:fld>
            <a:endParaRPr lang="nl-NL" dirty="0"/>
          </a:p>
        </p:txBody>
      </p:sp>
    </p:spTree>
    <p:extLst>
      <p:ext uri="{BB962C8B-B14F-4D97-AF65-F5344CB8AC3E}">
        <p14:creationId xmlns:p14="http://schemas.microsoft.com/office/powerpoint/2010/main" val="73767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15BB63-F804-D5C8-1A20-BFCA328E21F9}"/>
              </a:ext>
            </a:extLst>
          </p:cNvPr>
          <p:cNvPicPr>
            <a:picLocks noChangeAspect="1"/>
          </p:cNvPicPr>
          <p:nvPr/>
        </p:nvPicPr>
        <p:blipFill>
          <a:blip r:embed="rId2"/>
          <a:stretch>
            <a:fillRect/>
          </a:stretch>
        </p:blipFill>
        <p:spPr>
          <a:xfrm>
            <a:off x="962058" y="81279"/>
            <a:ext cx="7033031" cy="4598761"/>
          </a:xfrm>
          <a:prstGeom prst="rect">
            <a:avLst/>
          </a:prstGeom>
        </p:spPr>
      </p:pic>
      <p:sp>
        <p:nvSpPr>
          <p:cNvPr id="7" name="Rectangle 6">
            <a:extLst>
              <a:ext uri="{FF2B5EF4-FFF2-40B4-BE49-F238E27FC236}">
                <a16:creationId xmlns:a16="http://schemas.microsoft.com/office/drawing/2014/main" id="{8CF30158-3054-D5ED-19C7-2736AC39AC59}"/>
              </a:ext>
            </a:extLst>
          </p:cNvPr>
          <p:cNvSpPr/>
          <p:nvPr/>
        </p:nvSpPr>
        <p:spPr>
          <a:xfrm>
            <a:off x="7870613" y="2169643"/>
            <a:ext cx="1117600" cy="33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8" name="TextBox 7">
            <a:hlinkClick r:id="rId3" action="ppaction://hlinksldjump"/>
            <a:extLst>
              <a:ext uri="{FF2B5EF4-FFF2-40B4-BE49-F238E27FC236}">
                <a16:creationId xmlns:a16="http://schemas.microsoft.com/office/drawing/2014/main" id="{28D32A84-BD3B-2E2C-6EB4-8D8B87BB6132}"/>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9" name="Arrow: Right 8">
            <a:hlinkClick r:id="" action="ppaction://hlinkshowjump?jump=nextslide"/>
            <a:extLst>
              <a:ext uri="{FF2B5EF4-FFF2-40B4-BE49-F238E27FC236}">
                <a16:creationId xmlns:a16="http://schemas.microsoft.com/office/drawing/2014/main" id="{5EDC6FFB-2C2C-1A2C-A2A7-DECF5E7FC6A3}"/>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 name="TextBox 1">
            <a:hlinkClick r:id="rId4" action="ppaction://hlinksldjump"/>
            <a:extLst>
              <a:ext uri="{FF2B5EF4-FFF2-40B4-BE49-F238E27FC236}">
                <a16:creationId xmlns:a16="http://schemas.microsoft.com/office/drawing/2014/main" id="{6852548E-18B8-A10D-6EF5-F308E72E6E6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F0583364-52C4-0E40-FBAE-29A063A7DF11}"/>
              </a:ext>
            </a:extLst>
          </p:cNvPr>
          <p:cNvSpPr>
            <a:spLocks noGrp="1"/>
          </p:cNvSpPr>
          <p:nvPr>
            <p:ph type="sldNum" sz="quarter" idx="11"/>
          </p:nvPr>
        </p:nvSpPr>
        <p:spPr/>
        <p:txBody>
          <a:bodyPr/>
          <a:lstStyle/>
          <a:p>
            <a:fld id="{F25965E0-7062-474C-8671-DB3A3CE669B0}" type="slidenum">
              <a:rPr lang="nl-NL" smtClean="0"/>
              <a:pPr/>
              <a:t>100</a:t>
            </a:fld>
            <a:endParaRPr lang="nl-NL" dirty="0"/>
          </a:p>
        </p:txBody>
      </p:sp>
    </p:spTree>
    <p:extLst>
      <p:ext uri="{BB962C8B-B14F-4D97-AF65-F5344CB8AC3E}">
        <p14:creationId xmlns:p14="http://schemas.microsoft.com/office/powerpoint/2010/main" val="21838910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F30158-3054-D5ED-19C7-2736AC39AC59}"/>
              </a:ext>
            </a:extLst>
          </p:cNvPr>
          <p:cNvSpPr/>
          <p:nvPr/>
        </p:nvSpPr>
        <p:spPr>
          <a:xfrm>
            <a:off x="7870613" y="2169643"/>
            <a:ext cx="1117600" cy="33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5CF9B6F8-C758-4818-B308-E54CA01CFEB1}"/>
              </a:ext>
            </a:extLst>
          </p:cNvPr>
          <p:cNvPicPr>
            <a:picLocks noChangeAspect="1"/>
          </p:cNvPicPr>
          <p:nvPr/>
        </p:nvPicPr>
        <p:blipFill>
          <a:blip r:embed="rId2"/>
          <a:stretch>
            <a:fillRect/>
          </a:stretch>
        </p:blipFill>
        <p:spPr>
          <a:xfrm>
            <a:off x="849883" y="81279"/>
            <a:ext cx="7253077" cy="4597200"/>
          </a:xfrm>
          <a:prstGeom prst="rect">
            <a:avLst/>
          </a:prstGeom>
        </p:spPr>
      </p:pic>
      <p:sp>
        <p:nvSpPr>
          <p:cNvPr id="6" name="Arrow: Right 5">
            <a:hlinkClick r:id="" action="ppaction://hlinkshowjump?jump=nextslide"/>
            <a:extLst>
              <a:ext uri="{FF2B5EF4-FFF2-40B4-BE49-F238E27FC236}">
                <a16:creationId xmlns:a16="http://schemas.microsoft.com/office/drawing/2014/main" id="{82365190-9DAA-97C2-5C72-5774F55A8E2C}"/>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8" name="TextBox 7">
            <a:hlinkClick r:id="rId3" action="ppaction://hlinksldjump"/>
            <a:extLst>
              <a:ext uri="{FF2B5EF4-FFF2-40B4-BE49-F238E27FC236}">
                <a16:creationId xmlns:a16="http://schemas.microsoft.com/office/drawing/2014/main" id="{3CFA2BAA-407F-B07D-48F0-4FF7F8B15D7D}"/>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 name="TextBox 1">
            <a:hlinkClick r:id="rId4" action="ppaction://hlinksldjump"/>
            <a:extLst>
              <a:ext uri="{FF2B5EF4-FFF2-40B4-BE49-F238E27FC236}">
                <a16:creationId xmlns:a16="http://schemas.microsoft.com/office/drawing/2014/main" id="{D1E0896B-34E7-444D-7FDA-53938354D369}"/>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3F3E4941-5F87-76CF-F35D-7A9612FA3238}"/>
              </a:ext>
            </a:extLst>
          </p:cNvPr>
          <p:cNvSpPr>
            <a:spLocks noGrp="1"/>
          </p:cNvSpPr>
          <p:nvPr>
            <p:ph type="sldNum" sz="quarter" idx="11"/>
          </p:nvPr>
        </p:nvSpPr>
        <p:spPr/>
        <p:txBody>
          <a:bodyPr/>
          <a:lstStyle/>
          <a:p>
            <a:fld id="{F25965E0-7062-474C-8671-DB3A3CE669B0}" type="slidenum">
              <a:rPr lang="nl-NL" smtClean="0"/>
              <a:pPr/>
              <a:t>101</a:t>
            </a:fld>
            <a:endParaRPr lang="nl-NL" dirty="0"/>
          </a:p>
        </p:txBody>
      </p:sp>
    </p:spTree>
    <p:extLst>
      <p:ext uri="{BB962C8B-B14F-4D97-AF65-F5344CB8AC3E}">
        <p14:creationId xmlns:p14="http://schemas.microsoft.com/office/powerpoint/2010/main" val="35004434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F30158-3054-D5ED-19C7-2736AC39AC59}"/>
              </a:ext>
            </a:extLst>
          </p:cNvPr>
          <p:cNvSpPr/>
          <p:nvPr/>
        </p:nvSpPr>
        <p:spPr>
          <a:xfrm>
            <a:off x="7870613" y="2169643"/>
            <a:ext cx="1117600" cy="33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DF05AA58-A51C-2AAB-7A89-4221E742D823}"/>
              </a:ext>
            </a:extLst>
          </p:cNvPr>
          <p:cNvPicPr>
            <a:picLocks noChangeAspect="1"/>
          </p:cNvPicPr>
          <p:nvPr/>
        </p:nvPicPr>
        <p:blipFill>
          <a:blip r:embed="rId2"/>
          <a:stretch>
            <a:fillRect/>
          </a:stretch>
        </p:blipFill>
        <p:spPr>
          <a:xfrm>
            <a:off x="895416" y="38199"/>
            <a:ext cx="7293207" cy="4597200"/>
          </a:xfrm>
          <a:prstGeom prst="rect">
            <a:avLst/>
          </a:prstGeom>
        </p:spPr>
      </p:pic>
      <p:sp>
        <p:nvSpPr>
          <p:cNvPr id="8" name="Arrow: Right 7">
            <a:hlinkClick r:id="" action="ppaction://hlinkshowjump?jump=nextslide"/>
            <a:extLst>
              <a:ext uri="{FF2B5EF4-FFF2-40B4-BE49-F238E27FC236}">
                <a16:creationId xmlns:a16="http://schemas.microsoft.com/office/drawing/2014/main" id="{51A147E9-6888-313F-08DB-14717CA976AD}"/>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9" name="TextBox 8">
            <a:hlinkClick r:id="rId3" action="ppaction://hlinksldjump"/>
            <a:extLst>
              <a:ext uri="{FF2B5EF4-FFF2-40B4-BE49-F238E27FC236}">
                <a16:creationId xmlns:a16="http://schemas.microsoft.com/office/drawing/2014/main" id="{4B8E7832-B8A3-163B-E115-5956438460EA}"/>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 name="TextBox 1">
            <a:hlinkClick r:id="rId4" action="ppaction://hlinksldjump"/>
            <a:extLst>
              <a:ext uri="{FF2B5EF4-FFF2-40B4-BE49-F238E27FC236}">
                <a16:creationId xmlns:a16="http://schemas.microsoft.com/office/drawing/2014/main" id="{4AE1A389-F687-3627-7771-7706AA3B758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45927DB1-E1AD-62C6-72DC-F771D3E9BBA7}"/>
              </a:ext>
            </a:extLst>
          </p:cNvPr>
          <p:cNvSpPr>
            <a:spLocks noGrp="1"/>
          </p:cNvSpPr>
          <p:nvPr>
            <p:ph type="sldNum" sz="quarter" idx="11"/>
          </p:nvPr>
        </p:nvSpPr>
        <p:spPr/>
        <p:txBody>
          <a:bodyPr/>
          <a:lstStyle/>
          <a:p>
            <a:fld id="{F25965E0-7062-474C-8671-DB3A3CE669B0}" type="slidenum">
              <a:rPr lang="nl-NL" smtClean="0"/>
              <a:pPr/>
              <a:t>102</a:t>
            </a:fld>
            <a:endParaRPr lang="nl-NL" dirty="0"/>
          </a:p>
        </p:txBody>
      </p:sp>
    </p:spTree>
    <p:extLst>
      <p:ext uri="{BB962C8B-B14F-4D97-AF65-F5344CB8AC3E}">
        <p14:creationId xmlns:p14="http://schemas.microsoft.com/office/powerpoint/2010/main" val="9267908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F30158-3054-D5ED-19C7-2736AC39AC59}"/>
              </a:ext>
            </a:extLst>
          </p:cNvPr>
          <p:cNvSpPr/>
          <p:nvPr/>
        </p:nvSpPr>
        <p:spPr>
          <a:xfrm>
            <a:off x="7870613" y="2169643"/>
            <a:ext cx="1117600" cy="33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6" name="Arrow: Right 5">
            <a:hlinkClick r:id="" action="ppaction://hlinkshowjump?jump=nextslide"/>
            <a:extLst>
              <a:ext uri="{FF2B5EF4-FFF2-40B4-BE49-F238E27FC236}">
                <a16:creationId xmlns:a16="http://schemas.microsoft.com/office/drawing/2014/main" id="{9FC2CE85-E196-BFE9-621E-364545718893}"/>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8" name="TextBox 7">
            <a:hlinkClick r:id="rId2" action="ppaction://hlinksldjump"/>
            <a:extLst>
              <a:ext uri="{FF2B5EF4-FFF2-40B4-BE49-F238E27FC236}">
                <a16:creationId xmlns:a16="http://schemas.microsoft.com/office/drawing/2014/main" id="{16E61228-30B1-C3C8-BA2E-0C3EE6CF1F12}"/>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 name="TextBox 1">
            <a:hlinkClick r:id="rId3" action="ppaction://hlinksldjump"/>
            <a:extLst>
              <a:ext uri="{FF2B5EF4-FFF2-40B4-BE49-F238E27FC236}">
                <a16:creationId xmlns:a16="http://schemas.microsoft.com/office/drawing/2014/main" id="{D862032D-AC7A-4161-E8A6-D2A5A5E7013C}"/>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76524C0D-B5FC-245F-0A0C-089E99B6658B}"/>
              </a:ext>
            </a:extLst>
          </p:cNvPr>
          <p:cNvSpPr>
            <a:spLocks noGrp="1"/>
          </p:cNvSpPr>
          <p:nvPr>
            <p:ph type="sldNum" sz="quarter" idx="11"/>
          </p:nvPr>
        </p:nvSpPr>
        <p:spPr/>
        <p:txBody>
          <a:bodyPr/>
          <a:lstStyle/>
          <a:p>
            <a:fld id="{F25965E0-7062-474C-8671-DB3A3CE669B0}" type="slidenum">
              <a:rPr lang="nl-NL" smtClean="0"/>
              <a:pPr/>
              <a:t>103</a:t>
            </a:fld>
            <a:endParaRPr lang="nl-NL" dirty="0"/>
          </a:p>
        </p:txBody>
      </p:sp>
      <p:pic>
        <p:nvPicPr>
          <p:cNvPr id="9" name="Picture 8">
            <a:extLst>
              <a:ext uri="{FF2B5EF4-FFF2-40B4-BE49-F238E27FC236}">
                <a16:creationId xmlns:a16="http://schemas.microsoft.com/office/drawing/2014/main" id="{BB5EE5C6-F5E5-50F2-712A-1552A3CF42D3}"/>
              </a:ext>
            </a:extLst>
          </p:cNvPr>
          <p:cNvPicPr>
            <a:picLocks/>
          </p:cNvPicPr>
          <p:nvPr/>
        </p:nvPicPr>
        <p:blipFill>
          <a:blip r:embed="rId4"/>
          <a:stretch>
            <a:fillRect/>
          </a:stretch>
        </p:blipFill>
        <p:spPr>
          <a:xfrm>
            <a:off x="1216044" y="84180"/>
            <a:ext cx="7272000" cy="4572000"/>
          </a:xfrm>
          <a:prstGeom prst="rect">
            <a:avLst/>
          </a:prstGeom>
        </p:spPr>
      </p:pic>
    </p:spTree>
    <p:extLst>
      <p:ext uri="{BB962C8B-B14F-4D97-AF65-F5344CB8AC3E}">
        <p14:creationId xmlns:p14="http://schemas.microsoft.com/office/powerpoint/2010/main" val="1181202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BB9B6A-2370-1DEC-6DFC-6C1BE5186E7B}"/>
              </a:ext>
            </a:extLst>
          </p:cNvPr>
          <p:cNvPicPr>
            <a:picLocks noChangeAspect="1"/>
          </p:cNvPicPr>
          <p:nvPr/>
        </p:nvPicPr>
        <p:blipFill>
          <a:blip r:embed="rId2"/>
          <a:stretch>
            <a:fillRect/>
          </a:stretch>
        </p:blipFill>
        <p:spPr>
          <a:xfrm>
            <a:off x="968478" y="79104"/>
            <a:ext cx="7606057" cy="4608000"/>
          </a:xfrm>
          <a:prstGeom prst="rect">
            <a:avLst/>
          </a:prstGeom>
        </p:spPr>
      </p:pic>
      <p:sp>
        <p:nvSpPr>
          <p:cNvPr id="7" name="Rectangle 6">
            <a:extLst>
              <a:ext uri="{FF2B5EF4-FFF2-40B4-BE49-F238E27FC236}">
                <a16:creationId xmlns:a16="http://schemas.microsoft.com/office/drawing/2014/main" id="{8CF30158-3054-D5ED-19C7-2736AC39AC59}"/>
              </a:ext>
            </a:extLst>
          </p:cNvPr>
          <p:cNvSpPr/>
          <p:nvPr/>
        </p:nvSpPr>
        <p:spPr>
          <a:xfrm>
            <a:off x="7870613" y="2169643"/>
            <a:ext cx="1117600" cy="33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6" name="Arrow: Right 5">
            <a:hlinkClick r:id="" action="ppaction://hlinkshowjump?jump=nextslide"/>
            <a:extLst>
              <a:ext uri="{FF2B5EF4-FFF2-40B4-BE49-F238E27FC236}">
                <a16:creationId xmlns:a16="http://schemas.microsoft.com/office/drawing/2014/main" id="{31F88A57-CB4E-B5D8-FE4C-E98F554D7D40}"/>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8" name="TextBox 7">
            <a:hlinkClick r:id="rId3" action="ppaction://hlinksldjump"/>
            <a:extLst>
              <a:ext uri="{FF2B5EF4-FFF2-40B4-BE49-F238E27FC236}">
                <a16:creationId xmlns:a16="http://schemas.microsoft.com/office/drawing/2014/main" id="{C1B33C2F-8B75-8AB7-DEC9-8BC85E68613C}"/>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 name="TextBox 1">
            <a:hlinkClick r:id="rId4" action="ppaction://hlinksldjump"/>
            <a:extLst>
              <a:ext uri="{FF2B5EF4-FFF2-40B4-BE49-F238E27FC236}">
                <a16:creationId xmlns:a16="http://schemas.microsoft.com/office/drawing/2014/main" id="{E02E1566-0810-8A7B-19BE-3B54B81A312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B8774D36-3916-F554-0AEF-BDE76CC9A36F}"/>
              </a:ext>
            </a:extLst>
          </p:cNvPr>
          <p:cNvSpPr>
            <a:spLocks noGrp="1"/>
          </p:cNvSpPr>
          <p:nvPr>
            <p:ph type="sldNum" sz="quarter" idx="11"/>
          </p:nvPr>
        </p:nvSpPr>
        <p:spPr/>
        <p:txBody>
          <a:bodyPr/>
          <a:lstStyle/>
          <a:p>
            <a:fld id="{F25965E0-7062-474C-8671-DB3A3CE669B0}" type="slidenum">
              <a:rPr lang="nl-NL" smtClean="0"/>
              <a:pPr/>
              <a:t>104</a:t>
            </a:fld>
            <a:endParaRPr lang="nl-NL" dirty="0"/>
          </a:p>
        </p:txBody>
      </p:sp>
    </p:spTree>
    <p:extLst>
      <p:ext uri="{BB962C8B-B14F-4D97-AF65-F5344CB8AC3E}">
        <p14:creationId xmlns:p14="http://schemas.microsoft.com/office/powerpoint/2010/main" val="9303146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F30158-3054-D5ED-19C7-2736AC39AC59}"/>
              </a:ext>
            </a:extLst>
          </p:cNvPr>
          <p:cNvSpPr/>
          <p:nvPr/>
        </p:nvSpPr>
        <p:spPr>
          <a:xfrm>
            <a:off x="7870613" y="2169643"/>
            <a:ext cx="1117600" cy="33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E68ABF9B-975A-1CE6-27C4-A1D5F20E3185}"/>
              </a:ext>
            </a:extLst>
          </p:cNvPr>
          <p:cNvPicPr>
            <a:picLocks noChangeAspect="1"/>
          </p:cNvPicPr>
          <p:nvPr/>
        </p:nvPicPr>
        <p:blipFill>
          <a:blip r:embed="rId2"/>
          <a:stretch>
            <a:fillRect/>
          </a:stretch>
        </p:blipFill>
        <p:spPr>
          <a:xfrm>
            <a:off x="887124" y="62139"/>
            <a:ext cx="7287997" cy="4549320"/>
          </a:xfrm>
          <a:prstGeom prst="rect">
            <a:avLst/>
          </a:prstGeom>
        </p:spPr>
      </p:pic>
      <p:sp>
        <p:nvSpPr>
          <p:cNvPr id="6" name="TextBox 5">
            <a:extLst>
              <a:ext uri="{FF2B5EF4-FFF2-40B4-BE49-F238E27FC236}">
                <a16:creationId xmlns:a16="http://schemas.microsoft.com/office/drawing/2014/main" id="{B8563670-2218-B964-D4E8-382F94DCE65B}"/>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8" name="TextBox 7">
            <a:hlinkClick r:id="rId3" action="ppaction://hlinksldjump"/>
            <a:extLst>
              <a:ext uri="{FF2B5EF4-FFF2-40B4-BE49-F238E27FC236}">
                <a16:creationId xmlns:a16="http://schemas.microsoft.com/office/drawing/2014/main" id="{6847E1DB-E12E-634D-89BA-76115BC3458B}"/>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 name="TextBox 1">
            <a:hlinkClick r:id="rId3" action="ppaction://hlinksldjump"/>
            <a:extLst>
              <a:ext uri="{FF2B5EF4-FFF2-40B4-BE49-F238E27FC236}">
                <a16:creationId xmlns:a16="http://schemas.microsoft.com/office/drawing/2014/main" id="{5CB562C7-1577-C4CB-763A-2572C46AA02F}"/>
              </a:ext>
            </a:extLst>
          </p:cNvPr>
          <p:cNvSpPr txBox="1"/>
          <p:nvPr/>
        </p:nvSpPr>
        <p:spPr>
          <a:xfrm>
            <a:off x="4660053" y="4660053"/>
            <a:ext cx="3486493"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Back to sheet with link to definitions</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5" name="TextBox 4">
            <a:hlinkClick r:id="rId4" action="ppaction://hlinksldjump"/>
            <a:extLst>
              <a:ext uri="{FF2B5EF4-FFF2-40B4-BE49-F238E27FC236}">
                <a16:creationId xmlns:a16="http://schemas.microsoft.com/office/drawing/2014/main" id="{CCF66753-2407-AE87-CF1A-34587762B95B}"/>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id="{E3DAB4A1-2556-6D8C-ACF3-2B0555CA1AC7}"/>
              </a:ext>
            </a:extLst>
          </p:cNvPr>
          <p:cNvSpPr>
            <a:spLocks noGrp="1"/>
          </p:cNvSpPr>
          <p:nvPr>
            <p:ph type="sldNum" sz="quarter" idx="11"/>
          </p:nvPr>
        </p:nvSpPr>
        <p:spPr/>
        <p:txBody>
          <a:bodyPr/>
          <a:lstStyle/>
          <a:p>
            <a:fld id="{F25965E0-7062-474C-8671-DB3A3CE669B0}" type="slidenum">
              <a:rPr lang="nl-NL" smtClean="0"/>
              <a:pPr/>
              <a:t>105</a:t>
            </a:fld>
            <a:endParaRPr lang="nl-NL" dirty="0"/>
          </a:p>
        </p:txBody>
      </p:sp>
    </p:spTree>
    <p:extLst>
      <p:ext uri="{BB962C8B-B14F-4D97-AF65-F5344CB8AC3E}">
        <p14:creationId xmlns:p14="http://schemas.microsoft.com/office/powerpoint/2010/main" val="22721107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0CACC078-FAFC-6281-107C-8D3C12DEDF82}"/>
              </a:ext>
            </a:extLst>
          </p:cNvPr>
          <p:cNvSpPr>
            <a:spLocks noGrp="1"/>
          </p:cNvSpPr>
          <p:nvPr>
            <p:ph type="title" idx="4294967295"/>
          </p:nvPr>
        </p:nvSpPr>
        <p:spPr>
          <a:xfrm>
            <a:off x="302313" y="171450"/>
            <a:ext cx="5799138" cy="336550"/>
          </a:xfrm>
        </p:spPr>
        <p:txBody>
          <a:bodyPr/>
          <a:lstStyle/>
          <a:p>
            <a:r>
              <a:rPr lang="en-GB" b="1" dirty="0"/>
              <a:t>FLW protocol overview</a:t>
            </a:r>
          </a:p>
        </p:txBody>
      </p:sp>
      <p:sp>
        <p:nvSpPr>
          <p:cNvPr id="5" name="Rectangle 4">
            <a:extLst>
              <a:ext uri="{FF2B5EF4-FFF2-40B4-BE49-F238E27FC236}">
                <a16:creationId xmlns:a16="http://schemas.microsoft.com/office/drawing/2014/main" id="{C8810C2C-B7AD-5412-C75D-0907A267C769}"/>
              </a:ext>
            </a:extLst>
          </p:cNvPr>
          <p:cNvSpPr/>
          <p:nvPr/>
        </p:nvSpPr>
        <p:spPr>
          <a:xfrm>
            <a:off x="67456" y="2171309"/>
            <a:ext cx="9024078" cy="3343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graphicFrame>
        <p:nvGraphicFramePr>
          <p:cNvPr id="8" name="Table 7">
            <a:extLst>
              <a:ext uri="{FF2B5EF4-FFF2-40B4-BE49-F238E27FC236}">
                <a16:creationId xmlns:a16="http://schemas.microsoft.com/office/drawing/2014/main" id="{D07B2277-9996-D2CE-322B-FEDE5476099F}"/>
              </a:ext>
            </a:extLst>
          </p:cNvPr>
          <p:cNvGraphicFramePr>
            <a:graphicFrameLocks noGrp="1"/>
          </p:cNvGraphicFramePr>
          <p:nvPr>
            <p:extLst>
              <p:ext uri="{D42A27DB-BD31-4B8C-83A1-F6EECF244321}">
                <p14:modId xmlns:p14="http://schemas.microsoft.com/office/powerpoint/2010/main" val="4076754501"/>
              </p:ext>
            </p:extLst>
          </p:nvPr>
        </p:nvGraphicFramePr>
        <p:xfrm>
          <a:off x="412750" y="687750"/>
          <a:ext cx="8448441" cy="3768000"/>
        </p:xfrm>
        <a:graphic>
          <a:graphicData uri="http://schemas.openxmlformats.org/drawingml/2006/table">
            <a:tbl>
              <a:tblPr>
                <a:tableStyleId>{E8034E78-7F5D-4C2E-B375-FC64B27BC917}</a:tableStyleId>
              </a:tblPr>
              <a:tblGrid>
                <a:gridCol w="2507156">
                  <a:extLst>
                    <a:ext uri="{9D8B030D-6E8A-4147-A177-3AD203B41FA5}">
                      <a16:colId xmlns:a16="http://schemas.microsoft.com/office/drawing/2014/main" val="1938848020"/>
                    </a:ext>
                  </a:extLst>
                </a:gridCol>
                <a:gridCol w="2773285">
                  <a:extLst>
                    <a:ext uri="{9D8B030D-6E8A-4147-A177-3AD203B41FA5}">
                      <a16:colId xmlns:a16="http://schemas.microsoft.com/office/drawing/2014/main" val="3655571731"/>
                    </a:ext>
                  </a:extLst>
                </a:gridCol>
                <a:gridCol w="3168000">
                  <a:extLst>
                    <a:ext uri="{9D8B030D-6E8A-4147-A177-3AD203B41FA5}">
                      <a16:colId xmlns:a16="http://schemas.microsoft.com/office/drawing/2014/main" val="1854045388"/>
                    </a:ext>
                  </a:extLst>
                </a:gridCol>
              </a:tblGrid>
              <a:tr h="420639">
                <a:tc>
                  <a:txBody>
                    <a:bodyPr/>
                    <a:lstStyle/>
                    <a:p>
                      <a:pPr algn="l" fontAlgn="t"/>
                      <a:r>
                        <a:rPr lang="nl-NL" sz="800" b="1" u="none" strike="noStrike" dirty="0">
                          <a:solidFill>
                            <a:schemeClr val="tx1"/>
                          </a:solidFill>
                          <a:effectLst/>
                          <a:latin typeface="+mn-lt"/>
                        </a:rPr>
                        <a:t>WUR (2022). EFFICIENT Protocol</a:t>
                      </a:r>
                      <a:endParaRPr lang="nl-NL"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Protocol developed to quickly gather reliable data and to suggest interventions for FLW reduction</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2">
                            <a:extLst>
                              <a:ext uri="{A12FA001-AC4F-418D-AE19-62706E023703}">
                                <ahyp:hlinkClr xmlns:ahyp="http://schemas.microsoft.com/office/drawing/2018/hyperlinkcolor" val="tx"/>
                              </a:ext>
                            </a:extLst>
                          </a:hlinkClick>
                        </a:rPr>
                        <a:t>https://www.wur.nl/en/research-results/research-institutes/food-biobased-research/show-fbr/take-the-target-measure-act-approach-to-reduce-food-waste-yes-but-be-pragmatic-about-it.htm</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987064"/>
                  </a:ext>
                </a:extLst>
              </a:tr>
              <a:tr h="140214">
                <a:tc>
                  <a:txBody>
                    <a:bodyPr/>
                    <a:lstStyle/>
                    <a:p>
                      <a:pPr algn="l" fontAlgn="t"/>
                      <a:r>
                        <a:rPr lang="en-US" sz="800" b="1" u="none" strike="noStrike" dirty="0">
                          <a:solidFill>
                            <a:schemeClr val="tx1"/>
                          </a:solidFill>
                          <a:effectLst/>
                          <a:latin typeface="+mn-lt"/>
                        </a:rPr>
                        <a:t>WRI (2016). FLW accounting and reporting standard</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Most referenced FLW protocol for monitoring and reporting data</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3">
                            <a:extLst>
                              <a:ext uri="{A12FA001-AC4F-418D-AE19-62706E023703}">
                                <ahyp:hlinkClr xmlns:ahyp="http://schemas.microsoft.com/office/drawing/2018/hyperlinkcolor" val="tx"/>
                              </a:ext>
                            </a:extLst>
                          </a:hlinkClick>
                        </a:rPr>
                        <a:t>https://files.wri.org/d8/s3fs-public/FLW_Standard_final_2016.pdf </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1814286"/>
                  </a:ext>
                </a:extLst>
              </a:tr>
              <a:tr h="140214">
                <a:tc>
                  <a:txBody>
                    <a:bodyPr/>
                    <a:lstStyle/>
                    <a:p>
                      <a:pPr algn="l" fontAlgn="t"/>
                      <a:r>
                        <a:rPr lang="en-US" sz="800" b="1" u="none" strike="noStrike" dirty="0">
                          <a:solidFill>
                            <a:schemeClr val="tx1"/>
                          </a:solidFill>
                          <a:effectLst/>
                          <a:latin typeface="+mn-lt"/>
                        </a:rPr>
                        <a:t>FAO (2018). Global food loss index</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Calculation methodology for SDG 12.3 on food losses</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4">
                            <a:extLst>
                              <a:ext uri="{A12FA001-AC4F-418D-AE19-62706E023703}">
                                <ahyp:hlinkClr xmlns:ahyp="http://schemas.microsoft.com/office/drawing/2018/hyperlinkcolor" val="tx"/>
                              </a:ext>
                            </a:extLst>
                          </a:hlinkClick>
                        </a:rPr>
                        <a:t>https://www.fao.org/3/CA2640EN/ca2640en.pdf </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4237893"/>
                  </a:ext>
                </a:extLst>
              </a:tr>
              <a:tr h="140214">
                <a:tc>
                  <a:txBody>
                    <a:bodyPr/>
                    <a:lstStyle/>
                    <a:p>
                      <a:pPr algn="l" fontAlgn="t"/>
                      <a:r>
                        <a:rPr lang="en-US" sz="800" b="1" u="none" strike="noStrike" dirty="0">
                          <a:solidFill>
                            <a:schemeClr val="tx1"/>
                          </a:solidFill>
                          <a:effectLst/>
                          <a:latin typeface="+mn-lt"/>
                        </a:rPr>
                        <a:t>UNEP (2020). Food Waste Index</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Calculation methodology for SDG 12.3 on food waste</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5">
                            <a:extLst>
                              <a:ext uri="{A12FA001-AC4F-418D-AE19-62706E023703}">
                                <ahyp:hlinkClr xmlns:ahyp="http://schemas.microsoft.com/office/drawing/2018/hyperlinkcolor" val="tx"/>
                              </a:ext>
                            </a:extLst>
                          </a:hlinkClick>
                        </a:rPr>
                        <a:t>https://www.unep.org/resources/report/unep-food-waste-index-report-2021</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306916"/>
                  </a:ext>
                </a:extLst>
              </a:tr>
              <a:tr h="487726">
                <a:tc>
                  <a:txBody>
                    <a:bodyPr/>
                    <a:lstStyle/>
                    <a:p>
                      <a:pPr algn="l" fontAlgn="t"/>
                      <a:r>
                        <a:rPr lang="en-US" sz="800" b="1" u="none" strike="noStrike" dirty="0">
                          <a:solidFill>
                            <a:schemeClr val="tx1"/>
                          </a:solidFill>
                          <a:effectLst/>
                          <a:latin typeface="+mn-lt"/>
                        </a:rPr>
                        <a:t>UNEP (2014). Prevention and reduction of food and drink waste in businesses and households: Guidance for governments, local authorities, businesses and other organizations.</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Steps for governments, businesses and other </a:t>
                      </a:r>
                      <a:r>
                        <a:rPr lang="en-US" sz="800" u="none" strike="noStrike" dirty="0" err="1">
                          <a:solidFill>
                            <a:schemeClr val="tx1"/>
                          </a:solidFill>
                          <a:effectLst/>
                          <a:latin typeface="+mn-lt"/>
                        </a:rPr>
                        <a:t>organisations</a:t>
                      </a:r>
                      <a:r>
                        <a:rPr lang="en-US" sz="800" u="none" strike="noStrike" dirty="0">
                          <a:solidFill>
                            <a:schemeClr val="tx1"/>
                          </a:solidFill>
                          <a:effectLst/>
                          <a:latin typeface="+mn-lt"/>
                        </a:rPr>
                        <a:t> to develop strategies, </a:t>
                      </a:r>
                      <a:r>
                        <a:rPr lang="en-US" sz="800" u="none" strike="noStrike" dirty="0" err="1">
                          <a:solidFill>
                            <a:schemeClr val="tx1"/>
                          </a:solidFill>
                          <a:effectLst/>
                          <a:latin typeface="+mn-lt"/>
                        </a:rPr>
                        <a:t>programmes</a:t>
                      </a:r>
                      <a:r>
                        <a:rPr lang="en-US" sz="800" u="none" strike="noStrike" dirty="0">
                          <a:solidFill>
                            <a:schemeClr val="tx1"/>
                          </a:solidFill>
                          <a:effectLst/>
                          <a:latin typeface="+mn-lt"/>
                        </a:rPr>
                        <a:t> and activities to prevent and reduce food and drink waste</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6">
                            <a:extLst>
                              <a:ext uri="{A12FA001-AC4F-418D-AE19-62706E023703}">
                                <ahyp:hlinkClr xmlns:ahyp="http://schemas.microsoft.com/office/drawing/2018/hyperlinkcolor" val="tx"/>
                              </a:ext>
                            </a:extLst>
                          </a:hlinkClick>
                        </a:rPr>
                        <a:t>https://wedocs.unep.org/handle/20.500.11822/25194</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1520473"/>
                  </a:ext>
                </a:extLst>
              </a:tr>
              <a:tr h="280425">
                <a:tc>
                  <a:txBody>
                    <a:bodyPr/>
                    <a:lstStyle/>
                    <a:p>
                      <a:pPr algn="l" fontAlgn="t"/>
                      <a:r>
                        <a:rPr lang="en-US" sz="800" b="1" u="none" strike="noStrike" dirty="0">
                          <a:solidFill>
                            <a:schemeClr val="tx1"/>
                          </a:solidFill>
                          <a:effectLst/>
                          <a:latin typeface="+mn-lt"/>
                        </a:rPr>
                        <a:t>CEC (2019). Why and how to measure food loss and waste: A practical guide</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Step-by-step plan for how companies and governments can begin the process of measuring food loss and waste</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7">
                            <a:extLst>
                              <a:ext uri="{A12FA001-AC4F-418D-AE19-62706E023703}">
                                <ahyp:hlinkClr xmlns:ahyp="http://schemas.microsoft.com/office/drawing/2018/hyperlinkcolor" val="tx"/>
                              </a:ext>
                            </a:extLst>
                          </a:hlinkClick>
                        </a:rPr>
                        <a:t>http://www.cec.org/files/documents/publications/11814-why-and-how-measure-food-loss-and-waste-practical-guide-en.pdf</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1421705"/>
                  </a:ext>
                </a:extLst>
              </a:tr>
              <a:tr h="280425">
                <a:tc>
                  <a:txBody>
                    <a:bodyPr/>
                    <a:lstStyle/>
                    <a:p>
                      <a:pPr algn="l" fontAlgn="t"/>
                      <a:r>
                        <a:rPr lang="en-US" sz="800" b="1" u="none" strike="noStrike" dirty="0">
                          <a:solidFill>
                            <a:schemeClr val="tx1"/>
                          </a:solidFill>
                          <a:effectLst/>
                          <a:latin typeface="+mn-lt"/>
                        </a:rPr>
                        <a:t>IFPRI (2017). The reality of food losses: A new measurement methodology</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FLW quantification protocol for producers, middlemen, and processors in seven staple food value chains in five developing countries.</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8">
                            <a:extLst>
                              <a:ext uri="{A12FA001-AC4F-418D-AE19-62706E023703}">
                                <ahyp:hlinkClr xmlns:ahyp="http://schemas.microsoft.com/office/drawing/2018/hyperlinkcolor" val="tx"/>
                              </a:ext>
                            </a:extLst>
                          </a:hlinkClick>
                        </a:rPr>
                        <a:t>https://ebrary.ifpri.org/utils/getfile/collection/p15738coll2/id/131530/filename/131741.pdf</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787128"/>
                  </a:ext>
                </a:extLst>
              </a:tr>
              <a:tr h="420639">
                <a:tc>
                  <a:txBody>
                    <a:bodyPr/>
                    <a:lstStyle/>
                    <a:p>
                      <a:pPr algn="l" fontAlgn="t"/>
                      <a:r>
                        <a:rPr lang="en-US" sz="800" b="1" u="none" strike="noStrike" dirty="0">
                          <a:solidFill>
                            <a:schemeClr val="tx1"/>
                          </a:solidFill>
                          <a:effectLst/>
                          <a:latin typeface="+mn-lt"/>
                        </a:rPr>
                        <a:t>EU Fusions (2016). FUSIONS food waste quantification manual to monitor food waste amounts and progression</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European quantification manual to monitor FLW at (European) country level</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9">
                            <a:extLst>
                              <a:ext uri="{A12FA001-AC4F-418D-AE19-62706E023703}">
                                <ahyp:hlinkClr xmlns:ahyp="http://schemas.microsoft.com/office/drawing/2018/hyperlinkcolor" val="tx"/>
                              </a:ext>
                            </a:extLst>
                          </a:hlinkClick>
                        </a:rPr>
                        <a:t>https://www.eu-fusions.org/phocadownload/Publications/FUSIONS%20Food%20Waste%20Quantification%20Manual.pdf </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3239142"/>
                  </a:ext>
                </a:extLst>
              </a:tr>
              <a:tr h="420639">
                <a:tc>
                  <a:txBody>
                    <a:bodyPr/>
                    <a:lstStyle/>
                    <a:p>
                      <a:pPr algn="l" fontAlgn="t"/>
                      <a:r>
                        <a:rPr lang="en-US" sz="800" b="1" u="none" strike="noStrike" dirty="0">
                          <a:solidFill>
                            <a:schemeClr val="tx1"/>
                          </a:solidFill>
                          <a:effectLst/>
                          <a:latin typeface="+mn-lt"/>
                        </a:rPr>
                        <a:t>GIZ (2015). Rapid Loss Appraisal Tool (RLAT). Assessing hot spots for food loss in agricultural value chains </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Tool and methodology to gather data and suggest interventions for FLW reduction via Participatory Assessment.</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10">
                            <a:extLst>
                              <a:ext uri="{A12FA001-AC4F-418D-AE19-62706E023703}">
                                <ahyp:hlinkClr xmlns:ahyp="http://schemas.microsoft.com/office/drawing/2018/hyperlinkcolor" val="tx"/>
                              </a:ext>
                            </a:extLst>
                          </a:hlinkClick>
                        </a:rPr>
                        <a:t>https://www.giz.de/de/downloads/giz2021-0313en-rapid-loss-appraisal-tool-user-guide.pdf </a:t>
                      </a:r>
                      <a:br>
                        <a:rPr lang="nl-NL" sz="800" u="sng" strike="noStrike" dirty="0">
                          <a:solidFill>
                            <a:schemeClr val="accent2"/>
                          </a:solidFill>
                          <a:effectLst/>
                          <a:latin typeface="+mn-lt"/>
                          <a:hlinkClick r:id="rId10">
                            <a:extLst>
                              <a:ext uri="{A12FA001-AC4F-418D-AE19-62706E023703}">
                                <ahyp:hlinkClr xmlns:ahyp="http://schemas.microsoft.com/office/drawing/2018/hyperlinkcolor" val="tx"/>
                              </a:ext>
                            </a:extLst>
                          </a:hlinkClick>
                        </a:rPr>
                      </a:br>
                      <a:r>
                        <a:rPr lang="nl-NL" sz="800" u="sng" strike="noStrike" dirty="0">
                          <a:solidFill>
                            <a:schemeClr val="accent2"/>
                          </a:solidFill>
                          <a:effectLst/>
                          <a:latin typeface="+mn-lt"/>
                          <a:hlinkClick r:id="rId10">
                            <a:extLst>
                              <a:ext uri="{A12FA001-AC4F-418D-AE19-62706E023703}">
                                <ahyp:hlinkClr xmlns:ahyp="http://schemas.microsoft.com/office/drawing/2018/hyperlinkcolor" val="tx"/>
                              </a:ext>
                            </a:extLst>
                          </a:hlinkClick>
                        </a:rPr>
                        <a:t>https://wocatpedia.net/images/5/55/GIZ_RLAT_toolbox.pdf</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4404038"/>
                  </a:ext>
                </a:extLst>
              </a:tr>
              <a:tr h="280425">
                <a:tc>
                  <a:txBody>
                    <a:bodyPr/>
                    <a:lstStyle/>
                    <a:p>
                      <a:pPr algn="l" fontAlgn="t"/>
                      <a:r>
                        <a:rPr lang="en-US" sz="800" b="1" u="none" strike="noStrike" dirty="0">
                          <a:solidFill>
                            <a:schemeClr val="tx1"/>
                          </a:solidFill>
                          <a:effectLst/>
                          <a:latin typeface="+mn-lt"/>
                        </a:rPr>
                        <a:t>global food loss metric tool (in development; WWF US, WWF UK, WRI, WRAP, </a:t>
                      </a:r>
                      <a:r>
                        <a:rPr lang="en-US" sz="800" b="1" u="none" strike="noStrike" dirty="0" err="1">
                          <a:solidFill>
                            <a:schemeClr val="tx1"/>
                          </a:solidFill>
                          <a:effectLst/>
                          <a:latin typeface="+mn-lt"/>
                        </a:rPr>
                        <a:t>etc</a:t>
                      </a:r>
                      <a:r>
                        <a:rPr lang="en-US" sz="800" b="1" u="none" strike="noStrike" dirty="0">
                          <a:solidFill>
                            <a:schemeClr val="tx1"/>
                          </a:solidFill>
                          <a:effectLst/>
                          <a:latin typeface="+mn-lt"/>
                        </a:rPr>
                        <a:t>).</a:t>
                      </a:r>
                      <a:endParaRPr lang="en-US" sz="800" b="1" i="0" u="none" strike="noStrike" dirty="0">
                        <a:solidFill>
                          <a:schemeClr val="tx1"/>
                        </a:solidFill>
                        <a:effectLst/>
                        <a:latin typeface="+mn-lt"/>
                      </a:endParaRPr>
                    </a:p>
                  </a:txBody>
                  <a:tcPr marL="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800" u="none" strike="noStrike" dirty="0">
                          <a:solidFill>
                            <a:schemeClr val="tx1"/>
                          </a:solidFill>
                          <a:effectLst/>
                          <a:latin typeface="+mn-lt"/>
                        </a:rPr>
                        <a:t>Develop a FL measurement- and reporting tool for farm level.</a:t>
                      </a:r>
                      <a:endParaRPr lang="en-US" sz="800" b="0" i="0" u="none" strike="noStrike" dirty="0">
                        <a:solidFill>
                          <a:schemeClr val="tx1"/>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nl-NL" sz="800" u="sng" strike="noStrike" dirty="0">
                          <a:solidFill>
                            <a:schemeClr val="accent2"/>
                          </a:solidFill>
                          <a:effectLst/>
                          <a:latin typeface="+mn-lt"/>
                          <a:hlinkClick r:id="rId11">
                            <a:extLst>
                              <a:ext uri="{A12FA001-AC4F-418D-AE19-62706E023703}">
                                <ahyp:hlinkClr xmlns:ahyp="http://schemas.microsoft.com/office/drawing/2018/hyperlinkcolor" val="tx"/>
                              </a:ext>
                            </a:extLst>
                          </a:hlinkClick>
                        </a:rPr>
                        <a:t>https://www.worldwildlife.org/pages/creating-a-unified-approach-to-measure-loss-on-farms-globally</a:t>
                      </a:r>
                      <a:endParaRPr lang="nl-NL" sz="800" b="0" i="0" u="sng" strike="noStrike" dirty="0">
                        <a:solidFill>
                          <a:schemeClr val="accent2"/>
                        </a:solidFill>
                        <a:effectLst/>
                        <a:latin typeface="+mn-lt"/>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7893017"/>
                  </a:ext>
                </a:extLst>
              </a:tr>
            </a:tbl>
          </a:graphicData>
        </a:graphic>
      </p:graphicFrame>
      <p:sp>
        <p:nvSpPr>
          <p:cNvPr id="2" name="TextBox 1">
            <a:hlinkClick r:id="rId12" action="ppaction://hlinksldjump"/>
            <a:extLst>
              <a:ext uri="{FF2B5EF4-FFF2-40B4-BE49-F238E27FC236}">
                <a16:creationId xmlns:a16="http://schemas.microsoft.com/office/drawing/2014/main" id="{1ACF5EA1-2782-C9DB-AA8B-32CF2EA07257}"/>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pic>
        <p:nvPicPr>
          <p:cNvPr id="10" name="Afbeelding 4" descr="Afbeelding met tekst, Graphics, halloween, pompoen&#10;&#10;Automatisch gegenereerde beschrijving">
            <a:extLst>
              <a:ext uri="{FF2B5EF4-FFF2-40B4-BE49-F238E27FC236}">
                <a16:creationId xmlns:a16="http://schemas.microsoft.com/office/drawing/2014/main" id="{5D004495-DF10-F083-E872-964DD562E83E}"/>
              </a:ext>
            </a:extLst>
          </p:cNvPr>
          <p:cNvPicPr>
            <a:picLocks noChangeAspect="1"/>
          </p:cNvPicPr>
          <p:nvPr/>
        </p:nvPicPr>
        <p:blipFill>
          <a:blip r:embed="rId13"/>
          <a:stretch>
            <a:fillRect/>
          </a:stretch>
        </p:blipFill>
        <p:spPr>
          <a:xfrm>
            <a:off x="324661" y="4573273"/>
            <a:ext cx="1119531" cy="529398"/>
          </a:xfrm>
          <a:prstGeom prst="rect">
            <a:avLst/>
          </a:prstGeom>
        </p:spPr>
      </p:pic>
      <p:sp>
        <p:nvSpPr>
          <p:cNvPr id="4" name="Slide Number Placeholder 3">
            <a:extLst>
              <a:ext uri="{FF2B5EF4-FFF2-40B4-BE49-F238E27FC236}">
                <a16:creationId xmlns:a16="http://schemas.microsoft.com/office/drawing/2014/main" id="{EB7ADF6E-882D-4CAE-ED30-13660076ABE9}"/>
              </a:ext>
            </a:extLst>
          </p:cNvPr>
          <p:cNvSpPr>
            <a:spLocks noGrp="1"/>
          </p:cNvSpPr>
          <p:nvPr>
            <p:ph type="sldNum" sz="quarter" idx="11"/>
          </p:nvPr>
        </p:nvSpPr>
        <p:spPr/>
        <p:txBody>
          <a:bodyPr/>
          <a:lstStyle/>
          <a:p>
            <a:fld id="{F25965E0-7062-474C-8671-DB3A3CE669B0}" type="slidenum">
              <a:rPr lang="nl-NL" smtClean="0"/>
              <a:pPr/>
              <a:t>106</a:t>
            </a:fld>
            <a:endParaRPr lang="nl-NL" dirty="0"/>
          </a:p>
        </p:txBody>
      </p:sp>
    </p:spTree>
    <p:extLst>
      <p:ext uri="{BB962C8B-B14F-4D97-AF65-F5344CB8AC3E}">
        <p14:creationId xmlns:p14="http://schemas.microsoft.com/office/powerpoint/2010/main" val="38649421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4948B-5E05-0726-DAF9-B9E29F96AB96}"/>
              </a:ext>
            </a:extLst>
          </p:cNvPr>
          <p:cNvSpPr>
            <a:spLocks noGrp="1"/>
          </p:cNvSpPr>
          <p:nvPr>
            <p:ph type="body" sz="quarter" idx="10"/>
          </p:nvPr>
        </p:nvSpPr>
        <p:spPr>
          <a:xfrm>
            <a:off x="2707274" y="1010380"/>
            <a:ext cx="5855993" cy="3300887"/>
          </a:xfrm>
        </p:spPr>
        <p:txBody>
          <a:bodyPr/>
          <a:lstStyle/>
          <a:p>
            <a:pPr>
              <a:lnSpc>
                <a:spcPct val="100000"/>
              </a:lnSpc>
              <a:spcBef>
                <a:spcPts val="1200"/>
              </a:spcBef>
            </a:pPr>
            <a:r>
              <a:rPr lang="en-GB" sz="1400" dirty="0"/>
              <a:t>FAO: 	food and agricultural organization of United Nations</a:t>
            </a:r>
          </a:p>
          <a:p>
            <a:pPr>
              <a:lnSpc>
                <a:spcPct val="100000"/>
              </a:lnSpc>
              <a:spcBef>
                <a:spcPts val="1200"/>
              </a:spcBef>
            </a:pPr>
            <a:r>
              <a:rPr lang="en-GB" sz="1400" dirty="0"/>
              <a:t>FLI: 	food loss index</a:t>
            </a:r>
          </a:p>
          <a:p>
            <a:pPr>
              <a:lnSpc>
                <a:spcPct val="100000"/>
              </a:lnSpc>
              <a:spcBef>
                <a:spcPts val="1200"/>
              </a:spcBef>
            </a:pPr>
            <a:r>
              <a:rPr lang="en-GB" sz="1400" dirty="0"/>
              <a:t>FLW: 	food loss and waste</a:t>
            </a:r>
          </a:p>
          <a:p>
            <a:pPr>
              <a:lnSpc>
                <a:spcPct val="100000"/>
              </a:lnSpc>
              <a:spcBef>
                <a:spcPts val="1200"/>
              </a:spcBef>
            </a:pPr>
            <a:r>
              <a:rPr lang="en-GB" sz="1400" dirty="0"/>
              <a:t>QU: 	quantification unit</a:t>
            </a:r>
          </a:p>
          <a:p>
            <a:pPr>
              <a:lnSpc>
                <a:spcPct val="100000"/>
              </a:lnSpc>
              <a:spcBef>
                <a:spcPts val="1200"/>
              </a:spcBef>
            </a:pPr>
            <a:r>
              <a:rPr lang="en-GB" sz="1400" dirty="0"/>
              <a:t>ROI: 	return on investment</a:t>
            </a:r>
          </a:p>
          <a:p>
            <a:pPr>
              <a:lnSpc>
                <a:spcPct val="100000"/>
              </a:lnSpc>
              <a:spcBef>
                <a:spcPts val="1200"/>
              </a:spcBef>
            </a:pPr>
            <a:r>
              <a:rPr lang="en-GB" sz="1400" dirty="0"/>
              <a:t>SCL: 	supply chain link(s)</a:t>
            </a:r>
          </a:p>
          <a:p>
            <a:pPr>
              <a:lnSpc>
                <a:spcPct val="100000"/>
              </a:lnSpc>
              <a:spcBef>
                <a:spcPts val="1200"/>
              </a:spcBef>
            </a:pPr>
            <a:r>
              <a:rPr lang="en-GB" sz="1400" dirty="0"/>
              <a:t>SDG: 	sustainable development goals</a:t>
            </a:r>
          </a:p>
          <a:p>
            <a:pPr>
              <a:lnSpc>
                <a:spcPct val="100000"/>
              </a:lnSpc>
              <a:spcBef>
                <a:spcPts val="1200"/>
              </a:spcBef>
            </a:pPr>
            <a:r>
              <a:rPr lang="en-GB" sz="1400" dirty="0"/>
              <a:t>SMART: 	Specific, Measurable, Achievable, Realistic, Timely</a:t>
            </a:r>
          </a:p>
          <a:p>
            <a:pPr>
              <a:lnSpc>
                <a:spcPct val="100000"/>
              </a:lnSpc>
              <a:spcBef>
                <a:spcPts val="1200"/>
              </a:spcBef>
            </a:pPr>
            <a:r>
              <a:rPr lang="en-GB" sz="1400" dirty="0"/>
              <a:t>WRI: 	World Resources Institute</a:t>
            </a:r>
            <a:endParaRPr lang="nl-NL" sz="1400" dirty="0"/>
          </a:p>
        </p:txBody>
      </p:sp>
      <p:sp>
        <p:nvSpPr>
          <p:cNvPr id="4" name="Title 3">
            <a:extLst>
              <a:ext uri="{FF2B5EF4-FFF2-40B4-BE49-F238E27FC236}">
                <a16:creationId xmlns:a16="http://schemas.microsoft.com/office/drawing/2014/main" id="{26D21109-C9CE-FBCE-0CF7-6C5BB108FF2E}"/>
              </a:ext>
            </a:extLst>
          </p:cNvPr>
          <p:cNvSpPr>
            <a:spLocks noGrp="1"/>
          </p:cNvSpPr>
          <p:nvPr>
            <p:ph type="title"/>
          </p:nvPr>
        </p:nvSpPr>
        <p:spPr>
          <a:xfrm>
            <a:off x="2707274" y="501307"/>
            <a:ext cx="5855993" cy="335963"/>
          </a:xfrm>
        </p:spPr>
        <p:txBody>
          <a:bodyPr/>
          <a:lstStyle/>
          <a:p>
            <a:r>
              <a:rPr lang="en-GB" dirty="0"/>
              <a:t>Abbreviations</a:t>
            </a:r>
            <a:endParaRPr lang="nl-NL" dirty="0"/>
          </a:p>
        </p:txBody>
      </p:sp>
      <p:sp>
        <p:nvSpPr>
          <p:cNvPr id="6" name="TextBox 5">
            <a:hlinkClick r:id="" action="ppaction://hlinkshowjump?jump=lastslideviewed"/>
            <a:extLst>
              <a:ext uri="{FF2B5EF4-FFF2-40B4-BE49-F238E27FC236}">
                <a16:creationId xmlns:a16="http://schemas.microsoft.com/office/drawing/2014/main" id="{B7ADC4BB-6CC8-95AE-EFEE-3021BF43DFD2}"/>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5" name="Rechthoek 8">
            <a:extLst>
              <a:ext uri="{FF2B5EF4-FFF2-40B4-BE49-F238E27FC236}">
                <a16:creationId xmlns:a16="http://schemas.microsoft.com/office/drawing/2014/main" id="{67DB7D51-5E64-D9FE-F280-4A91C2E2DFD4}"/>
              </a:ext>
            </a:extLst>
          </p:cNvPr>
          <p:cNvSpPr/>
          <p:nvPr/>
        </p:nvSpPr>
        <p:spPr>
          <a:xfrm>
            <a:off x="381000" y="171450"/>
            <a:ext cx="1763308" cy="3176108"/>
          </a:xfrm>
          <a:prstGeom prst="rect">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nl-NL" sz="1400" dirty="0">
              <a:solidFill>
                <a:schemeClr val="tx1"/>
              </a:solidFill>
            </a:endParaRPr>
          </a:p>
        </p:txBody>
      </p:sp>
      <p:pic>
        <p:nvPicPr>
          <p:cNvPr id="7" name="Picture 2" descr="Food waste: who is responsible?">
            <a:extLst>
              <a:ext uri="{FF2B5EF4-FFF2-40B4-BE49-F238E27FC236}">
                <a16:creationId xmlns:a16="http://schemas.microsoft.com/office/drawing/2014/main" id="{B69D5800-B905-6E72-D846-DDE62054A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10465"/>
            <a:ext cx="1763308" cy="10678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7639489-D155-8248-2E61-3871A647150E}"/>
              </a:ext>
            </a:extLst>
          </p:cNvPr>
          <p:cNvSpPr txBox="1"/>
          <p:nvPr/>
        </p:nvSpPr>
        <p:spPr>
          <a:xfrm>
            <a:off x="381000" y="178142"/>
            <a:ext cx="1763308" cy="323165"/>
          </a:xfrm>
          <a:prstGeom prst="rect">
            <a:avLst/>
          </a:prstGeom>
          <a:noFill/>
        </p:spPr>
        <p:txBody>
          <a:bodyPr wrap="square" rtlCol="0">
            <a:spAutoFit/>
          </a:bodyPr>
          <a:lstStyle/>
          <a:p>
            <a:pPr algn="ctr">
              <a:lnSpc>
                <a:spcPts val="1800"/>
              </a:lnSpc>
            </a:pPr>
            <a:r>
              <a:rPr lang="en-GB" sz="1500" b="1" dirty="0">
                <a:solidFill>
                  <a:schemeClr val="bg1"/>
                </a:solidFill>
                <a:latin typeface="+mn-lt"/>
              </a:rPr>
              <a:t>FL quantification</a:t>
            </a:r>
            <a:endParaRPr lang="nl-NL" sz="1500" b="1" dirty="0">
              <a:solidFill>
                <a:schemeClr val="bg1"/>
              </a:solidFill>
              <a:latin typeface="+mn-lt"/>
            </a:endParaRPr>
          </a:p>
        </p:txBody>
      </p:sp>
      <p:sp>
        <p:nvSpPr>
          <p:cNvPr id="9" name="Slide Number Placeholder 8">
            <a:extLst>
              <a:ext uri="{FF2B5EF4-FFF2-40B4-BE49-F238E27FC236}">
                <a16:creationId xmlns:a16="http://schemas.microsoft.com/office/drawing/2014/main" id="{1F1104EB-B325-404E-ABE4-2A36894936A4}"/>
              </a:ext>
            </a:extLst>
          </p:cNvPr>
          <p:cNvSpPr>
            <a:spLocks noGrp="1"/>
          </p:cNvSpPr>
          <p:nvPr>
            <p:ph type="sldNum" sz="quarter" idx="11"/>
          </p:nvPr>
        </p:nvSpPr>
        <p:spPr/>
        <p:txBody>
          <a:bodyPr/>
          <a:lstStyle/>
          <a:p>
            <a:fld id="{F25965E0-7062-474C-8671-DB3A3CE669B0}" type="slidenum">
              <a:rPr lang="nl-NL" smtClean="0"/>
              <a:pPr/>
              <a:t>107</a:t>
            </a:fld>
            <a:endParaRPr lang="nl-NL" dirty="0"/>
          </a:p>
        </p:txBody>
      </p:sp>
    </p:spTree>
    <p:extLst>
      <p:ext uri="{BB962C8B-B14F-4D97-AF65-F5344CB8AC3E}">
        <p14:creationId xmlns:p14="http://schemas.microsoft.com/office/powerpoint/2010/main" val="19912580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2B269-4D16-D15F-5456-03AAB0AE705F}"/>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BCF71DF4-6047-BA59-02E4-CF1C7332BBC7}"/>
              </a:ext>
            </a:extLst>
          </p:cNvPr>
          <p:cNvSpPr/>
          <p:nvPr/>
        </p:nvSpPr>
        <p:spPr>
          <a:xfrm>
            <a:off x="381000" y="171450"/>
            <a:ext cx="1763308" cy="3176108"/>
          </a:xfrm>
          <a:prstGeom prst="rect">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nl-NL" sz="1400" dirty="0">
              <a:solidFill>
                <a:schemeClr val="tx1"/>
              </a:solidFill>
            </a:endParaRPr>
          </a:p>
        </p:txBody>
      </p:sp>
      <p:sp>
        <p:nvSpPr>
          <p:cNvPr id="7" name="Titel 6">
            <a:extLst>
              <a:ext uri="{FF2B5EF4-FFF2-40B4-BE49-F238E27FC236}">
                <a16:creationId xmlns:a16="http://schemas.microsoft.com/office/drawing/2014/main" id="{408DA680-37A8-4E80-0B92-98D6327DE977}"/>
              </a:ext>
            </a:extLst>
          </p:cNvPr>
          <p:cNvSpPr>
            <a:spLocks noGrp="1"/>
          </p:cNvSpPr>
          <p:nvPr>
            <p:ph type="title"/>
          </p:nvPr>
        </p:nvSpPr>
        <p:spPr>
          <a:xfrm>
            <a:off x="2904549" y="437463"/>
            <a:ext cx="5855993" cy="335963"/>
          </a:xfrm>
        </p:spPr>
        <p:txBody>
          <a:bodyPr/>
          <a:lstStyle/>
          <a:p>
            <a:r>
              <a:rPr lang="nl-NL" dirty="0"/>
              <a:t>Contact </a:t>
            </a:r>
            <a:r>
              <a:rPr lang="nl-NL" dirty="0" err="1"/>
              <a:t>us</a:t>
            </a:r>
            <a:endParaRPr lang="nl-NL" dirty="0"/>
          </a:p>
        </p:txBody>
      </p:sp>
      <p:pic>
        <p:nvPicPr>
          <p:cNvPr id="1026" name="Picture 2" descr="Food waste: who is responsible?">
            <a:extLst>
              <a:ext uri="{FF2B5EF4-FFF2-40B4-BE49-F238E27FC236}">
                <a16:creationId xmlns:a16="http://schemas.microsoft.com/office/drawing/2014/main" id="{6C786289-AA12-13F7-47CF-6AEE82BDE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10465"/>
            <a:ext cx="1763308" cy="10678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7B7445-6A92-F422-F562-FECC72FAF6F6}"/>
              </a:ext>
            </a:extLst>
          </p:cNvPr>
          <p:cNvSpPr txBox="1"/>
          <p:nvPr/>
        </p:nvSpPr>
        <p:spPr>
          <a:xfrm>
            <a:off x="381000" y="178142"/>
            <a:ext cx="1763308" cy="323165"/>
          </a:xfrm>
          <a:prstGeom prst="rect">
            <a:avLst/>
          </a:prstGeom>
          <a:noFill/>
        </p:spPr>
        <p:txBody>
          <a:bodyPr wrap="square" rtlCol="0">
            <a:spAutoFit/>
          </a:bodyPr>
          <a:lstStyle/>
          <a:p>
            <a:pPr algn="ctr">
              <a:lnSpc>
                <a:spcPts val="1800"/>
              </a:lnSpc>
            </a:pPr>
            <a:r>
              <a:rPr lang="en-GB" sz="1500" b="1" dirty="0">
                <a:solidFill>
                  <a:schemeClr val="bg1"/>
                </a:solidFill>
                <a:latin typeface="+mn-lt"/>
              </a:rPr>
              <a:t>FL quantification</a:t>
            </a:r>
            <a:endParaRPr lang="nl-NL" sz="1500" b="1" dirty="0">
              <a:solidFill>
                <a:schemeClr val="bg1"/>
              </a:solidFill>
              <a:latin typeface="+mn-lt"/>
            </a:endParaRPr>
          </a:p>
        </p:txBody>
      </p:sp>
      <p:sp>
        <p:nvSpPr>
          <p:cNvPr id="10" name="TextBox 7">
            <a:extLst>
              <a:ext uri="{FF2B5EF4-FFF2-40B4-BE49-F238E27FC236}">
                <a16:creationId xmlns:a16="http://schemas.microsoft.com/office/drawing/2014/main" id="{A794356F-12F3-4919-3156-C7D308BD7C50}"/>
              </a:ext>
            </a:extLst>
          </p:cNvPr>
          <p:cNvSpPr txBox="1"/>
          <p:nvPr/>
        </p:nvSpPr>
        <p:spPr>
          <a:xfrm>
            <a:off x="383458" y="507999"/>
            <a:ext cx="1749390" cy="323871"/>
          </a:xfrm>
          <a:prstGeom prst="rect">
            <a:avLst/>
          </a:prstGeom>
          <a:noFill/>
        </p:spPr>
        <p:txBody>
          <a:bodyPr wrap="none" rtlCol="0">
            <a:spAutoFit/>
          </a:bodyPr>
          <a:lstStyle/>
          <a:p>
            <a:pPr algn="ctr">
              <a:lnSpc>
                <a:spcPts val="1800"/>
              </a:lnSpc>
            </a:pPr>
            <a:r>
              <a:rPr lang="en-GB" sz="2000" dirty="0">
                <a:solidFill>
                  <a:schemeClr val="bg1"/>
                </a:solidFill>
                <a:latin typeface="+mn-lt"/>
              </a:rPr>
              <a:t>THANK YOU!</a:t>
            </a:r>
            <a:endParaRPr lang="nl-NL" sz="2000" dirty="0">
              <a:solidFill>
                <a:schemeClr val="bg1"/>
              </a:solidFill>
              <a:latin typeface="+mn-lt"/>
            </a:endParaRPr>
          </a:p>
        </p:txBody>
      </p:sp>
      <p:sp>
        <p:nvSpPr>
          <p:cNvPr id="5" name="Slide Number Placeholder 4">
            <a:extLst>
              <a:ext uri="{FF2B5EF4-FFF2-40B4-BE49-F238E27FC236}">
                <a16:creationId xmlns:a16="http://schemas.microsoft.com/office/drawing/2014/main" id="{3BCFC0E3-C334-00DC-56BE-2414144BFE6F}"/>
              </a:ext>
            </a:extLst>
          </p:cNvPr>
          <p:cNvSpPr>
            <a:spLocks noGrp="1"/>
          </p:cNvSpPr>
          <p:nvPr>
            <p:ph type="sldNum" sz="quarter" idx="11"/>
          </p:nvPr>
        </p:nvSpPr>
        <p:spPr/>
        <p:txBody>
          <a:bodyPr/>
          <a:lstStyle/>
          <a:p>
            <a:fld id="{F25965E0-7062-474C-8671-DB3A3CE669B0}" type="slidenum">
              <a:rPr lang="nl-NL" smtClean="0"/>
              <a:pPr/>
              <a:t>108</a:t>
            </a:fld>
            <a:endParaRPr lang="nl-NL" dirty="0"/>
          </a:p>
        </p:txBody>
      </p:sp>
      <p:sp>
        <p:nvSpPr>
          <p:cNvPr id="2" name="Text Placeholder 1">
            <a:extLst>
              <a:ext uri="{FF2B5EF4-FFF2-40B4-BE49-F238E27FC236}">
                <a16:creationId xmlns:a16="http://schemas.microsoft.com/office/drawing/2014/main" id="{D1401A53-1DC0-FC43-AFD2-9EE69D170B2F}"/>
              </a:ext>
            </a:extLst>
          </p:cNvPr>
          <p:cNvSpPr>
            <a:spLocks noGrp="1"/>
          </p:cNvSpPr>
          <p:nvPr>
            <p:ph type="body" sz="quarter" idx="10"/>
          </p:nvPr>
        </p:nvSpPr>
        <p:spPr>
          <a:xfrm>
            <a:off x="2907007" y="885562"/>
            <a:ext cx="5855993" cy="1773412"/>
          </a:xfrm>
        </p:spPr>
        <p:txBody>
          <a:bodyPr/>
          <a:lstStyle/>
          <a:p>
            <a:r>
              <a:rPr lang="en-US" sz="1200" kern="100" dirty="0">
                <a:effectLst/>
                <a:latin typeface="+mj-lt"/>
                <a:ea typeface="Aptos" panose="020B0004020202020204" pitchFamily="34" charset="0"/>
                <a:cs typeface="Times New Roman" panose="02020603050405020304" pitchFamily="18" charset="0"/>
              </a:rPr>
              <a:t>Do you have questions about using this tool? We are happy to help. </a:t>
            </a:r>
            <a:br>
              <a:rPr lang="en-US" kern="100" dirty="0">
                <a:latin typeface="+mj-lt"/>
                <a:ea typeface="Aptos" panose="020B0004020202020204" pitchFamily="34" charset="0"/>
                <a:cs typeface="Times New Roman" panose="02020603050405020304" pitchFamily="18" charset="0"/>
              </a:rPr>
            </a:br>
            <a:r>
              <a:rPr lang="en-US" sz="1200" kern="100" dirty="0">
                <a:effectLst/>
                <a:latin typeface="+mj-lt"/>
                <a:ea typeface="Aptos" panose="020B0004020202020204" pitchFamily="34" charset="0"/>
                <a:cs typeface="Times New Roman" panose="02020603050405020304" pitchFamily="18" charset="0"/>
              </a:rPr>
              <a:t>Please fill out the </a:t>
            </a:r>
            <a:r>
              <a:rPr lang="en-US" sz="1200" kern="100" dirty="0">
                <a:effectLst/>
                <a:latin typeface="+mj-lt"/>
                <a:ea typeface="Aptos" panose="020B0004020202020204" pitchFamily="34" charset="0"/>
                <a:cs typeface="Times New Roman" panose="02020603050405020304" pitchFamily="18" charset="0"/>
                <a:hlinkClick r:id="rId3"/>
              </a:rPr>
              <a:t>contact form</a:t>
            </a:r>
            <a:r>
              <a:rPr lang="en-US" sz="1200" kern="100" dirty="0">
                <a:effectLst/>
                <a:latin typeface="+mj-lt"/>
                <a:ea typeface="Aptos" panose="020B0004020202020204" pitchFamily="34" charset="0"/>
                <a:cs typeface="Times New Roman" panose="02020603050405020304" pitchFamily="18" charset="0"/>
              </a:rPr>
              <a:t> and we will get back to you soon.</a:t>
            </a:r>
          </a:p>
          <a:p>
            <a:r>
              <a:rPr lang="en-US" sz="1200" kern="100" dirty="0">
                <a:effectLst/>
                <a:latin typeface="+mj-lt"/>
                <a:ea typeface="Aptos" panose="020B0004020202020204" pitchFamily="34" charset="0"/>
                <a:cs typeface="Times New Roman" panose="02020603050405020304" pitchFamily="18" charset="0"/>
              </a:rPr>
              <a:t>Author: Han Soethoudt</a:t>
            </a:r>
          </a:p>
          <a:p>
            <a:r>
              <a:rPr lang="en-US" kern="100" dirty="0">
                <a:latin typeface="+mj-lt"/>
                <a:ea typeface="Aptos" panose="020B0004020202020204" pitchFamily="34" charset="0"/>
                <a:cs typeface="Times New Roman" panose="02020603050405020304" pitchFamily="18" charset="0"/>
              </a:rPr>
              <a:t>Version 1, September 2024</a:t>
            </a:r>
          </a:p>
          <a:p>
            <a:endParaRPr lang="en-US" kern="100" dirty="0">
              <a:latin typeface="+mj-lt"/>
              <a:ea typeface="Aptos" panose="020B0004020202020204" pitchFamily="34" charset="0"/>
              <a:cs typeface="Times New Roman" panose="02020603050405020304" pitchFamily="18" charset="0"/>
            </a:endParaRPr>
          </a:p>
          <a:p>
            <a:r>
              <a:rPr lang="en-US" kern="100" dirty="0">
                <a:latin typeface="+mj-lt"/>
                <a:ea typeface="Aptos" panose="020B0004020202020204" pitchFamily="34" charset="0"/>
                <a:cs typeface="Times New Roman" panose="02020603050405020304" pitchFamily="18" charset="0"/>
                <a:hlinkClick r:id="rId4"/>
              </a:rPr>
              <a:t>www.foodloss-solutions.com</a:t>
            </a:r>
            <a:endParaRPr lang="en-US" kern="100" dirty="0">
              <a:latin typeface="+mj-lt"/>
              <a:ea typeface="Aptos" panose="020B000402020202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93DECAE8-A0C5-EAE0-D4D7-DE74162786F6}"/>
              </a:ext>
            </a:extLst>
          </p:cNvPr>
          <p:cNvSpPr txBox="1"/>
          <p:nvPr/>
        </p:nvSpPr>
        <p:spPr>
          <a:xfrm>
            <a:off x="2253082" y="4505656"/>
            <a:ext cx="6678518" cy="276999"/>
          </a:xfrm>
          <a:prstGeom prst="rect">
            <a:avLst/>
          </a:prstGeom>
          <a:noFill/>
        </p:spPr>
        <p:txBody>
          <a:bodyPr wrap="square" lIns="0" rtlCol="0">
            <a:spAutoFit/>
          </a:bodyPr>
          <a:lstStyle/>
          <a:p>
            <a:r>
              <a:rPr lang="en-US" sz="600" dirty="0">
                <a:effectLst/>
                <a:latin typeface="+mj-lt"/>
                <a:ea typeface="Calibri" panose="020F0502020204030204" pitchFamily="34" charset="0"/>
              </a:rPr>
              <a:t>The FL quantification tool, developed by Wageningen University &amp; Research, is part of the </a:t>
            </a:r>
            <a:r>
              <a:rPr lang="en-US" sz="600" dirty="0" err="1">
                <a:effectLst/>
                <a:latin typeface="+mj-lt"/>
                <a:ea typeface="Calibri" panose="020F0502020204030204" pitchFamily="34" charset="0"/>
              </a:rPr>
              <a:t>KoM</a:t>
            </a:r>
            <a:r>
              <a:rPr lang="en-US" sz="600" dirty="0">
                <a:effectLst/>
                <a:latin typeface="+mj-lt"/>
                <a:ea typeface="Calibri" panose="020F0502020204030204" pitchFamily="34" charset="0"/>
              </a:rPr>
              <a:t> project “</a:t>
            </a:r>
            <a:r>
              <a:rPr lang="en-US" sz="600" dirty="0" err="1">
                <a:effectLst/>
                <a:latin typeface="+mj-lt"/>
                <a:ea typeface="Calibri" panose="020F0502020204030204" pitchFamily="34" charset="0"/>
              </a:rPr>
              <a:t>Synthesising</a:t>
            </a:r>
            <a:r>
              <a:rPr lang="en-US" sz="600" dirty="0">
                <a:effectLst/>
                <a:latin typeface="+mj-lt"/>
                <a:ea typeface="Calibri" panose="020F0502020204030204" pitchFamily="34" charset="0"/>
              </a:rPr>
              <a:t> Food Loss Research Results into Applied Food Loss Reduction Tools”, project number BO-43-000-044, financed by the Ministry of Agriculture, Fisheries, Food Security and Nature, 2022-2024.  </a:t>
            </a:r>
            <a:endParaRPr lang="nl-NL" sz="600" dirty="0" err="1">
              <a:latin typeface="Verdana" pitchFamily="34" charset="0"/>
            </a:endParaRPr>
          </a:p>
        </p:txBody>
      </p:sp>
      <p:pic>
        <p:nvPicPr>
          <p:cNvPr id="14" name="Afbeelding 13" descr="Afbeelding met Graphics, Lettertype, grafische vormgeving, schermopname&#10;&#10;Automatisch gegenereerde beschrijving">
            <a:extLst>
              <a:ext uri="{FF2B5EF4-FFF2-40B4-BE49-F238E27FC236}">
                <a16:creationId xmlns:a16="http://schemas.microsoft.com/office/drawing/2014/main" id="{416F79F4-F885-2CD7-B6B1-14E977D0FE53}"/>
              </a:ext>
            </a:extLst>
          </p:cNvPr>
          <p:cNvPicPr>
            <a:picLocks noChangeAspect="1"/>
          </p:cNvPicPr>
          <p:nvPr/>
        </p:nvPicPr>
        <p:blipFill>
          <a:blip r:embed="rId5"/>
          <a:stretch>
            <a:fillRect/>
          </a:stretch>
        </p:blipFill>
        <p:spPr>
          <a:xfrm>
            <a:off x="2929736" y="3801506"/>
            <a:ext cx="1539853" cy="456433"/>
          </a:xfrm>
          <a:prstGeom prst="rect">
            <a:avLst/>
          </a:prstGeom>
        </p:spPr>
      </p:pic>
    </p:spTree>
    <p:extLst>
      <p:ext uri="{BB962C8B-B14F-4D97-AF65-F5344CB8AC3E}">
        <p14:creationId xmlns:p14="http://schemas.microsoft.com/office/powerpoint/2010/main" val="75419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pPr lvl="1"/>
            <a:r>
              <a:rPr lang="en-US" dirty="0"/>
              <a:t>The Netherlands (as the EU) is committed to expanding the SDG 12.3 goal, which applies from distribution to consumer, to a 50% reduction in the entire </a:t>
            </a:r>
            <a:br>
              <a:rPr lang="en-US" dirty="0"/>
            </a:br>
            <a:r>
              <a:rPr lang="en-US" dirty="0"/>
              <a:t>food chain.</a:t>
            </a:r>
          </a:p>
          <a:p>
            <a:pPr lvl="1"/>
            <a:r>
              <a:rPr lang="en-US" dirty="0"/>
              <a:t>There is no formalization yet within the EU nor in the Netherlands</a:t>
            </a:r>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External: NL government</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Vrije vorm: vorm 13">
            <a:hlinkClick r:id="rId5" action="ppaction://hlinksldjump"/>
            <a:extLst>
              <a:ext uri="{FF2B5EF4-FFF2-40B4-BE49-F238E27FC236}">
                <a16:creationId xmlns:a16="http://schemas.microsoft.com/office/drawing/2014/main" id="{37D310DC-0415-FEA4-395A-7C041573B30F}"/>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6" name="Vrije vorm: vorm 15">
            <a:hlinkClick r:id="rId6" action="ppaction://hlinksldjump"/>
            <a:extLst>
              <a:ext uri="{FF2B5EF4-FFF2-40B4-BE49-F238E27FC236}">
                <a16:creationId xmlns:a16="http://schemas.microsoft.com/office/drawing/2014/main" id="{F67DDBDA-936E-69D6-837A-417EF213B2BF}"/>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18" name="Vrije vorm: vorm 17">
            <a:hlinkClick r:id="rId7" action="ppaction://hlinksldjump"/>
            <a:extLst>
              <a:ext uri="{FF2B5EF4-FFF2-40B4-BE49-F238E27FC236}">
                <a16:creationId xmlns:a16="http://schemas.microsoft.com/office/drawing/2014/main" id="{D9011B36-F565-F8A6-D3F0-ECDB4A27DAC9}"/>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15" name="Rechthoek 6">
            <a:hlinkClick r:id="rId8" action="ppaction://hlinksldjump"/>
            <a:extLst>
              <a:ext uri="{FF2B5EF4-FFF2-40B4-BE49-F238E27FC236}">
                <a16:creationId xmlns:a16="http://schemas.microsoft.com/office/drawing/2014/main" id="{1E64E98F-5C44-3EB7-5ED6-54A64BC959A9}"/>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7" name="Vrije vorm: vorm 16">
            <a:hlinkClick r:id="rId9" action="ppaction://hlinksldjump"/>
            <a:extLst>
              <a:ext uri="{FF2B5EF4-FFF2-40B4-BE49-F238E27FC236}">
                <a16:creationId xmlns:a16="http://schemas.microsoft.com/office/drawing/2014/main" id="{CC6505C0-0FD0-B2EA-8A4A-E153EDC2ECEC}"/>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20" name="Vrije vorm: vorm 23">
            <a:hlinkClick r:id="rId10" action="ppaction://hlinksldjump"/>
            <a:extLst>
              <a:ext uri="{FF2B5EF4-FFF2-40B4-BE49-F238E27FC236}">
                <a16:creationId xmlns:a16="http://schemas.microsoft.com/office/drawing/2014/main" id="{6A51B4D5-7E78-2904-2799-012FCC21719C}"/>
              </a:ext>
            </a:extLst>
          </p:cNvPr>
          <p:cNvSpPr/>
          <p:nvPr/>
        </p:nvSpPr>
        <p:spPr>
          <a:xfrm>
            <a:off x="3492000" y="556887"/>
            <a:ext cx="498767"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Goal</a:t>
            </a:r>
          </a:p>
        </p:txBody>
      </p:sp>
      <p:sp>
        <p:nvSpPr>
          <p:cNvPr id="24" name="Vrije vorm: vorm 29">
            <a:hlinkClick r:id="rId6" action="ppaction://hlinksldjump"/>
            <a:extLst>
              <a:ext uri="{FF2B5EF4-FFF2-40B4-BE49-F238E27FC236}">
                <a16:creationId xmlns:a16="http://schemas.microsoft.com/office/drawing/2014/main" id="{8DB28F96-AAC6-EAFB-D883-364EA74A9FCB}"/>
              </a:ext>
            </a:extLst>
          </p:cNvPr>
          <p:cNvSpPr/>
          <p:nvPr/>
        </p:nvSpPr>
        <p:spPr>
          <a:xfrm>
            <a:off x="2581591" y="556887"/>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Introduction</a:t>
            </a:r>
          </a:p>
        </p:txBody>
      </p:sp>
      <p:sp>
        <p:nvSpPr>
          <p:cNvPr id="2" name="Pijl: vijfhoek 17">
            <a:hlinkClick r:id="rId11" action="ppaction://hlinksldjump"/>
            <a:extLst>
              <a:ext uri="{FF2B5EF4-FFF2-40B4-BE49-F238E27FC236}">
                <a16:creationId xmlns:a16="http://schemas.microsoft.com/office/drawing/2014/main" id="{D9B05F61-8947-6630-C2A3-58139E8CA334}"/>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1" name="Rechthoek 6">
            <a:hlinkClick r:id="rId12" action="ppaction://hlinksldjump"/>
            <a:extLst>
              <a:ext uri="{FF2B5EF4-FFF2-40B4-BE49-F238E27FC236}">
                <a16:creationId xmlns:a16="http://schemas.microsoft.com/office/drawing/2014/main" id="{29E339C0-3384-C6C3-7DCD-A11C874B314F}"/>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2DE7DE8E-0A16-CD7F-511C-1A53C8B1A871}"/>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13" action="ppaction://hlinksldjump"/>
            <a:extLst>
              <a:ext uri="{FF2B5EF4-FFF2-40B4-BE49-F238E27FC236}">
                <a16:creationId xmlns:a16="http://schemas.microsoft.com/office/drawing/2014/main" id="{7B1B1EB9-49E7-D898-1840-3959AB970E4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3"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BADA64CB-FE9E-A2BC-68C8-072C20BA4E42}"/>
              </a:ext>
            </a:extLst>
          </p:cNvPr>
          <p:cNvSpPr>
            <a:spLocks noGrp="1"/>
          </p:cNvSpPr>
          <p:nvPr>
            <p:ph type="sldNum" sz="quarter" idx="11"/>
          </p:nvPr>
        </p:nvSpPr>
        <p:spPr/>
        <p:txBody>
          <a:bodyPr/>
          <a:lstStyle/>
          <a:p>
            <a:fld id="{F25965E0-7062-474C-8671-DB3A3CE669B0}" type="slidenum">
              <a:rPr lang="nl-NL" smtClean="0"/>
              <a:pPr/>
              <a:t>11</a:t>
            </a:fld>
            <a:endParaRPr lang="nl-NL" dirty="0"/>
          </a:p>
        </p:txBody>
      </p:sp>
    </p:spTree>
    <p:extLst>
      <p:ext uri="{BB962C8B-B14F-4D97-AF65-F5344CB8AC3E}">
        <p14:creationId xmlns:p14="http://schemas.microsoft.com/office/powerpoint/2010/main" val="407416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The Dutch government, together with the other EU member states, has committed to the UN SDG Goal 12.3: reduce food waste at consumers and retail by 50% by 2030 compared to 2015 and reducing food waste in the rest of the chain.</a:t>
            </a:r>
          </a:p>
          <a:p>
            <a:r>
              <a:rPr lang="en-US" dirty="0"/>
              <a:t>The Dutch government has to comply with EU legal targets when they become official (see EU regulation – Goal)</a:t>
            </a:r>
          </a:p>
          <a:p>
            <a:r>
              <a:rPr lang="en-US" i="1" dirty="0"/>
              <a:t>Conversion of Dutch policy to stakeholders not discussed yet (implication </a:t>
            </a:r>
            <a:br>
              <a:rPr lang="en-US" i="1" dirty="0"/>
            </a:br>
            <a:r>
              <a:rPr lang="en-US" i="1" dirty="0"/>
              <a:t>for companies (if any) unclear) </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NL government – Goal</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Vrije vorm: vorm 13">
            <a:hlinkClick r:id="rId5" action="ppaction://hlinksldjump"/>
            <a:extLst>
              <a:ext uri="{FF2B5EF4-FFF2-40B4-BE49-F238E27FC236}">
                <a16:creationId xmlns:a16="http://schemas.microsoft.com/office/drawing/2014/main" id="{B5FB3995-7741-CAC7-3967-0EBEB755B589}"/>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6" name="Vrije vorm: vorm 15">
            <a:hlinkClick r:id="rId6" action="ppaction://hlinksldjump"/>
            <a:extLst>
              <a:ext uri="{FF2B5EF4-FFF2-40B4-BE49-F238E27FC236}">
                <a16:creationId xmlns:a16="http://schemas.microsoft.com/office/drawing/2014/main" id="{5EAF68FA-E1E5-B00C-B913-86625D8B0447}"/>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5" name="Vrije vorm: vorm 24">
            <a:hlinkClick r:id="rId7" action="ppaction://hlinksldjump"/>
            <a:extLst>
              <a:ext uri="{FF2B5EF4-FFF2-40B4-BE49-F238E27FC236}">
                <a16:creationId xmlns:a16="http://schemas.microsoft.com/office/drawing/2014/main" id="{5627F50D-4ADD-B5BD-BE1E-6817DCEA145F}"/>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15" name="Rechthoek 6">
            <a:hlinkClick r:id="rId8" action="ppaction://hlinksldjump"/>
            <a:extLst>
              <a:ext uri="{FF2B5EF4-FFF2-40B4-BE49-F238E27FC236}">
                <a16:creationId xmlns:a16="http://schemas.microsoft.com/office/drawing/2014/main" id="{CC9E1DE8-5BF4-0DFF-196C-560A8F0905D0}"/>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4" name="Vrije vorm: vorm 26">
            <a:hlinkClick r:id="rId9" action="ppaction://hlinksldjump"/>
            <a:extLst>
              <a:ext uri="{FF2B5EF4-FFF2-40B4-BE49-F238E27FC236}">
                <a16:creationId xmlns:a16="http://schemas.microsoft.com/office/drawing/2014/main" id="{8142D38D-7624-BDD8-A7B3-A15A7F97BEDD}"/>
              </a:ext>
            </a:extLst>
          </p:cNvPr>
          <p:cNvSpPr/>
          <p:nvPr/>
        </p:nvSpPr>
        <p:spPr>
          <a:xfrm>
            <a:off x="3492000" y="556887"/>
            <a:ext cx="498767"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Goal</a:t>
            </a:r>
          </a:p>
        </p:txBody>
      </p:sp>
      <p:sp>
        <p:nvSpPr>
          <p:cNvPr id="22" name="Vrije vorm: vorm 35">
            <a:hlinkClick r:id="rId6" action="ppaction://hlinksldjump"/>
            <a:extLst>
              <a:ext uri="{FF2B5EF4-FFF2-40B4-BE49-F238E27FC236}">
                <a16:creationId xmlns:a16="http://schemas.microsoft.com/office/drawing/2014/main" id="{7E3D7C05-CFCB-0496-A3E5-ED891EC822E2}"/>
              </a:ext>
            </a:extLst>
          </p:cNvPr>
          <p:cNvSpPr/>
          <p:nvPr/>
        </p:nvSpPr>
        <p:spPr>
          <a:xfrm>
            <a:off x="2581591" y="556887"/>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Introduction</a:t>
            </a:r>
          </a:p>
        </p:txBody>
      </p:sp>
      <p:sp>
        <p:nvSpPr>
          <p:cNvPr id="18" name="Vrije vorm: vorm 16">
            <a:hlinkClick r:id="rId10" action="ppaction://hlinksldjump"/>
            <a:extLst>
              <a:ext uri="{FF2B5EF4-FFF2-40B4-BE49-F238E27FC236}">
                <a16:creationId xmlns:a16="http://schemas.microsoft.com/office/drawing/2014/main" id="{FF6FE7E8-C74A-DF85-2FE5-2198AC34A05D}"/>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2" name="TextBox 1">
            <a:extLst>
              <a:ext uri="{FF2B5EF4-FFF2-40B4-BE49-F238E27FC236}">
                <a16:creationId xmlns:a16="http://schemas.microsoft.com/office/drawing/2014/main" id="{790BF598-2436-0B7A-591E-F5E965B91038}"/>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7" name="Pijl: vijfhoek 17">
            <a:hlinkClick r:id="rId11" action="ppaction://hlinksldjump"/>
            <a:extLst>
              <a:ext uri="{FF2B5EF4-FFF2-40B4-BE49-F238E27FC236}">
                <a16:creationId xmlns:a16="http://schemas.microsoft.com/office/drawing/2014/main" id="{91FF2F0B-7213-A706-EEC4-0C60CCDD8498}"/>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7" name="Rechthoek 6">
            <a:hlinkClick r:id="rId12" action="ppaction://hlinksldjump"/>
            <a:extLst>
              <a:ext uri="{FF2B5EF4-FFF2-40B4-BE49-F238E27FC236}">
                <a16:creationId xmlns:a16="http://schemas.microsoft.com/office/drawing/2014/main" id="{176ED03C-E2E3-42A2-1446-D1E74B92290D}"/>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0" name="TextBox 19">
            <a:hlinkClick r:id="" action="ppaction://hlinkshowjump?jump=lastslideviewed"/>
            <a:extLst>
              <a:ext uri="{FF2B5EF4-FFF2-40B4-BE49-F238E27FC236}">
                <a16:creationId xmlns:a16="http://schemas.microsoft.com/office/drawing/2014/main" id="{D2E5A197-F50B-A97B-D97C-7A2AF22B0961}"/>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9" name="TextBox 18">
            <a:hlinkClick r:id="rId13" action="ppaction://hlinksldjump"/>
            <a:extLst>
              <a:ext uri="{FF2B5EF4-FFF2-40B4-BE49-F238E27FC236}">
                <a16:creationId xmlns:a16="http://schemas.microsoft.com/office/drawing/2014/main" id="{4BBF6220-660E-49A9-7D5D-5DFC8AFDD27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3"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FBB30AF5-CE74-49D2-2E95-1839CEEDEA7D}"/>
              </a:ext>
            </a:extLst>
          </p:cNvPr>
          <p:cNvSpPr>
            <a:spLocks noGrp="1"/>
          </p:cNvSpPr>
          <p:nvPr>
            <p:ph type="sldNum" sz="quarter" idx="11"/>
          </p:nvPr>
        </p:nvSpPr>
        <p:spPr/>
        <p:txBody>
          <a:bodyPr/>
          <a:lstStyle/>
          <a:p>
            <a:fld id="{F25965E0-7062-474C-8671-DB3A3CE669B0}" type="slidenum">
              <a:rPr lang="nl-NL" smtClean="0"/>
              <a:pPr/>
              <a:t>12</a:t>
            </a:fld>
            <a:endParaRPr lang="nl-NL" dirty="0"/>
          </a:p>
        </p:txBody>
      </p:sp>
    </p:spTree>
    <p:extLst>
      <p:ext uri="{BB962C8B-B14F-4D97-AF65-F5344CB8AC3E}">
        <p14:creationId xmlns:p14="http://schemas.microsoft.com/office/powerpoint/2010/main" val="3862509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1443819-20ED-63B6-5F7F-6C100667813B}"/>
              </a:ext>
            </a:extLst>
          </p:cNvPr>
          <p:cNvSpPr>
            <a:spLocks noGrp="1"/>
          </p:cNvSpPr>
          <p:nvPr>
            <p:ph type="body" sz="quarter" idx="10"/>
          </p:nvPr>
        </p:nvSpPr>
        <p:spPr>
          <a:xfrm>
            <a:off x="2707274" y="1459473"/>
            <a:ext cx="5855993" cy="2471305"/>
          </a:xfrm>
        </p:spPr>
        <p:txBody>
          <a:bodyPr/>
          <a:lstStyle/>
          <a:p>
            <a:r>
              <a:rPr lang="en-US" b="1" dirty="0"/>
              <a:t>Examples: want to</a:t>
            </a:r>
          </a:p>
          <a:p>
            <a:pPr lvl="1"/>
            <a:r>
              <a:rPr lang="en-US" dirty="0"/>
              <a:t>reduce FL value with 10% next year</a:t>
            </a:r>
          </a:p>
          <a:p>
            <a:pPr lvl="1"/>
            <a:r>
              <a:rPr lang="en-US" dirty="0"/>
              <a:t>know if packaging investment is feasible in relation to food loss savings (ROI)</a:t>
            </a:r>
          </a:p>
          <a:p>
            <a:pPr lvl="1"/>
            <a:r>
              <a:rPr lang="en-US" dirty="0"/>
              <a:t>monitor to find hot spots and reduce food loss there</a:t>
            </a:r>
          </a:p>
          <a:p>
            <a:pPr lvl="1"/>
            <a:r>
              <a:rPr lang="en-US" dirty="0"/>
              <a:t>be at least at the same level as competitors with respect to food loss</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Choose your own goal(s)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Rechthoek 6">
            <a:hlinkClick r:id="rId5" action="ppaction://hlinksldjump"/>
            <a:extLst>
              <a:ext uri="{FF2B5EF4-FFF2-40B4-BE49-F238E27FC236}">
                <a16:creationId xmlns:a16="http://schemas.microsoft.com/office/drawing/2014/main" id="{0F28DC16-32D7-0D98-945A-8E64B6F05AAA}"/>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4" name="Vrije vorm: vorm 26">
            <a:hlinkClick r:id="rId6" action="ppaction://hlinksldjump"/>
            <a:extLst>
              <a:ext uri="{FF2B5EF4-FFF2-40B4-BE49-F238E27FC236}">
                <a16:creationId xmlns:a16="http://schemas.microsoft.com/office/drawing/2014/main" id="{BA9377F2-2E09-C249-A3FF-31B49988BC34}"/>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5" name="Vrije vorm: vorm 27">
            <a:hlinkClick r:id="rId7" action="ppaction://hlinksldjump"/>
            <a:extLst>
              <a:ext uri="{FF2B5EF4-FFF2-40B4-BE49-F238E27FC236}">
                <a16:creationId xmlns:a16="http://schemas.microsoft.com/office/drawing/2014/main" id="{EB527D63-46A7-E674-A935-AE1B18FA0ABD}"/>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4" name="Vrije vorm: vorm 28">
            <a:hlinkClick r:id="rId8" action="ppaction://hlinksldjump"/>
            <a:extLst>
              <a:ext uri="{FF2B5EF4-FFF2-40B4-BE49-F238E27FC236}">
                <a16:creationId xmlns:a16="http://schemas.microsoft.com/office/drawing/2014/main" id="{D92E4529-4C81-374E-7CDA-5564F0FE49F3}"/>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5" name="Vrije vorm: vorm 16">
            <a:hlinkClick r:id="rId9" action="ppaction://hlinksldjump"/>
            <a:extLst>
              <a:ext uri="{FF2B5EF4-FFF2-40B4-BE49-F238E27FC236}">
                <a16:creationId xmlns:a16="http://schemas.microsoft.com/office/drawing/2014/main" id="{CB888A73-2A86-4E48-FDCA-2DD346BCA25C}"/>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5" name="TextBox 14">
            <a:extLst>
              <a:ext uri="{FF2B5EF4-FFF2-40B4-BE49-F238E27FC236}">
                <a16:creationId xmlns:a16="http://schemas.microsoft.com/office/drawing/2014/main" id="{B5466124-4147-585C-34E8-AF12EB3828D8}"/>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2" name="Pijl: vijfhoek 17">
            <a:hlinkClick r:id="rId10" action="ppaction://hlinksldjump"/>
            <a:extLst>
              <a:ext uri="{FF2B5EF4-FFF2-40B4-BE49-F238E27FC236}">
                <a16:creationId xmlns:a16="http://schemas.microsoft.com/office/drawing/2014/main" id="{FC8F5167-9DF8-E829-1C83-CBD3CF5DF13D}"/>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7" name="Rechthoek 6">
            <a:hlinkClick r:id="rId11" action="ppaction://hlinksldjump"/>
            <a:extLst>
              <a:ext uri="{FF2B5EF4-FFF2-40B4-BE49-F238E27FC236}">
                <a16:creationId xmlns:a16="http://schemas.microsoft.com/office/drawing/2014/main" id="{B497CC6C-81BA-1AD5-7875-0F36D616EFA4}"/>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TextBox 17">
            <a:hlinkClick r:id="" action="ppaction://hlinkshowjump?jump=lastslideviewed"/>
            <a:extLst>
              <a:ext uri="{FF2B5EF4-FFF2-40B4-BE49-F238E27FC236}">
                <a16:creationId xmlns:a16="http://schemas.microsoft.com/office/drawing/2014/main" id="{590DDD12-9B95-CE2F-31D1-3F8922ACC14B}"/>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7" name="TextBox 6">
            <a:hlinkClick r:id="rId12" action="ppaction://hlinksldjump"/>
            <a:extLst>
              <a:ext uri="{FF2B5EF4-FFF2-40B4-BE49-F238E27FC236}">
                <a16:creationId xmlns:a16="http://schemas.microsoft.com/office/drawing/2014/main" id="{0B5C3AD4-114A-8EAD-9AC6-28DFF2AEDF39}"/>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17A147E9-29D9-64DE-B1EF-27D9C435631B}"/>
              </a:ext>
            </a:extLst>
          </p:cNvPr>
          <p:cNvSpPr>
            <a:spLocks noGrp="1"/>
          </p:cNvSpPr>
          <p:nvPr>
            <p:ph type="sldNum" sz="quarter" idx="11"/>
          </p:nvPr>
        </p:nvSpPr>
        <p:spPr/>
        <p:txBody>
          <a:bodyPr/>
          <a:lstStyle/>
          <a:p>
            <a:fld id="{F25965E0-7062-474C-8671-DB3A3CE669B0}" type="slidenum">
              <a:rPr lang="nl-NL" smtClean="0"/>
              <a:pPr/>
              <a:t>13</a:t>
            </a:fld>
            <a:endParaRPr lang="nl-NL" dirty="0"/>
          </a:p>
        </p:txBody>
      </p:sp>
    </p:spTree>
    <p:extLst>
      <p:ext uri="{BB962C8B-B14F-4D97-AF65-F5344CB8AC3E}">
        <p14:creationId xmlns:p14="http://schemas.microsoft.com/office/powerpoint/2010/main" val="284949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Before you can start the quantification of your loss, you need to be very specific (SMART) about what you want with respect to several choices (scope). Moreover, the context is relevant, since definitions of FLW may vary in the different regions.</a:t>
            </a:r>
          </a:p>
          <a:p>
            <a:r>
              <a:rPr lang="en-US" dirty="0"/>
              <a:t>This document supports you in this complex process.</a:t>
            </a:r>
          </a:p>
          <a:p>
            <a:endParaRPr lang="en-US" dirty="0"/>
          </a:p>
          <a:p>
            <a:endParaRPr lang="en-GB" dirty="0"/>
          </a:p>
          <a:p>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2: Make the goal(s) SMART</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Pijl: vijfhoek 18">
            <a:hlinkClick r:id="rId6" action="ppaction://hlinksldjump"/>
            <a:extLst>
              <a:ext uri="{FF2B5EF4-FFF2-40B4-BE49-F238E27FC236}">
                <a16:creationId xmlns:a16="http://schemas.microsoft.com/office/drawing/2014/main" id="{5530CCB0-930B-1E71-C529-33DC63DF0055}"/>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6" name="Rechthoek 6">
            <a:hlinkClick r:id="rId7" action="ppaction://hlinksldjump"/>
            <a:extLst>
              <a:ext uri="{FF2B5EF4-FFF2-40B4-BE49-F238E27FC236}">
                <a16:creationId xmlns:a16="http://schemas.microsoft.com/office/drawing/2014/main" id="{3D91DF8D-C2C8-2924-6A4D-EF746D695B98}"/>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9" name="TextBox 18">
            <a:hlinkClick r:id="" action="ppaction://hlinkshowjump?jump=lastslideviewed"/>
            <a:extLst>
              <a:ext uri="{FF2B5EF4-FFF2-40B4-BE49-F238E27FC236}">
                <a16:creationId xmlns:a16="http://schemas.microsoft.com/office/drawing/2014/main" id="{13821D30-55A1-A03E-E59F-EFAD4A341974}"/>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1" name="Arrow: Right 20">
            <a:hlinkClick r:id="" action="ppaction://hlinkshowjump?jump=nextslide"/>
            <a:extLst>
              <a:ext uri="{FF2B5EF4-FFF2-40B4-BE49-F238E27FC236}">
                <a16:creationId xmlns:a16="http://schemas.microsoft.com/office/drawing/2014/main" id="{B8C8FD7D-DBCC-553D-9B9B-CA8F81C2E210}"/>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 name="TextBox 1">
            <a:hlinkClick r:id="rId8" action="ppaction://hlinksldjump"/>
            <a:extLst>
              <a:ext uri="{FF2B5EF4-FFF2-40B4-BE49-F238E27FC236}">
                <a16:creationId xmlns:a16="http://schemas.microsoft.com/office/drawing/2014/main" id="{E7555BF6-0A13-6C77-2BFB-8BC10302DE2D}"/>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5A747C63-8898-2885-0F3B-E6633F6544BE}"/>
              </a:ext>
            </a:extLst>
          </p:cNvPr>
          <p:cNvSpPr>
            <a:spLocks noGrp="1"/>
          </p:cNvSpPr>
          <p:nvPr>
            <p:ph type="sldNum" sz="quarter" idx="11"/>
          </p:nvPr>
        </p:nvSpPr>
        <p:spPr/>
        <p:txBody>
          <a:bodyPr/>
          <a:lstStyle/>
          <a:p>
            <a:fld id="{F25965E0-7062-474C-8671-DB3A3CE669B0}" type="slidenum">
              <a:rPr lang="nl-NL" smtClean="0"/>
              <a:pPr/>
              <a:t>14</a:t>
            </a:fld>
            <a:endParaRPr lang="nl-NL" dirty="0"/>
          </a:p>
        </p:txBody>
      </p:sp>
    </p:spTree>
    <p:extLst>
      <p:ext uri="{BB962C8B-B14F-4D97-AF65-F5344CB8AC3E}">
        <p14:creationId xmlns:p14="http://schemas.microsoft.com/office/powerpoint/2010/main" val="95629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2: Make the goal(s) SMART</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Pijl: vijfhoek 18">
            <a:hlinkClick r:id="rId6" action="ppaction://hlinksldjump"/>
            <a:extLst>
              <a:ext uri="{FF2B5EF4-FFF2-40B4-BE49-F238E27FC236}">
                <a16:creationId xmlns:a16="http://schemas.microsoft.com/office/drawing/2014/main" id="{5530CCB0-930B-1E71-C529-33DC63DF0055}"/>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6" name="Rechthoek 6">
            <a:hlinkClick r:id="rId7" action="ppaction://hlinksldjump"/>
            <a:extLst>
              <a:ext uri="{FF2B5EF4-FFF2-40B4-BE49-F238E27FC236}">
                <a16:creationId xmlns:a16="http://schemas.microsoft.com/office/drawing/2014/main" id="{3D91DF8D-C2C8-2924-6A4D-EF746D695B98}"/>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5" name="Right Brace 14">
            <a:extLst>
              <a:ext uri="{FF2B5EF4-FFF2-40B4-BE49-F238E27FC236}">
                <a16:creationId xmlns:a16="http://schemas.microsoft.com/office/drawing/2014/main" id="{8CE263EA-B596-84EF-BA7E-1521CAA788D4}"/>
              </a:ext>
            </a:extLst>
          </p:cNvPr>
          <p:cNvSpPr/>
          <p:nvPr/>
        </p:nvSpPr>
        <p:spPr>
          <a:xfrm>
            <a:off x="4572000" y="1828800"/>
            <a:ext cx="120650" cy="1225550"/>
          </a:xfrm>
          <a:prstGeom prst="rightBrace">
            <a:avLst/>
          </a:prstGeom>
          <a:ln w="158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3" name="TextBox 22">
            <a:hlinkClick r:id="" action="ppaction://hlinkshowjump?jump=lastslideviewed"/>
            <a:extLst>
              <a:ext uri="{FF2B5EF4-FFF2-40B4-BE49-F238E27FC236}">
                <a16:creationId xmlns:a16="http://schemas.microsoft.com/office/drawing/2014/main" id="{C57A2FAC-01C5-BC09-D7E7-B0D69CD8CFE8}"/>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4" name="Arrow: Right 23">
            <a:hlinkClick r:id="" action="ppaction://hlinkshowjump?jump=nextslide"/>
            <a:extLst>
              <a:ext uri="{FF2B5EF4-FFF2-40B4-BE49-F238E27FC236}">
                <a16:creationId xmlns:a16="http://schemas.microsoft.com/office/drawing/2014/main" id="{E77E69D3-815D-BE77-82E0-1CB0441C0EB2}"/>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 name="TextBox 1">
            <a:hlinkClick r:id="rId8" action="ppaction://hlinksldjump"/>
            <a:extLst>
              <a:ext uri="{FF2B5EF4-FFF2-40B4-BE49-F238E27FC236}">
                <a16:creationId xmlns:a16="http://schemas.microsoft.com/office/drawing/2014/main" id="{4A5A5DDE-BE9F-2C7F-75DA-9F41D43BCDF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B5F1CE66-1037-D279-EF7C-1E81A6F558B4}"/>
              </a:ext>
            </a:extLst>
          </p:cNvPr>
          <p:cNvSpPr txBox="1"/>
          <p:nvPr/>
        </p:nvSpPr>
        <p:spPr>
          <a:xfrm>
            <a:off x="2808288" y="1792184"/>
            <a:ext cx="1728000" cy="306302"/>
          </a:xfrm>
          <a:prstGeom prst="rect">
            <a:avLst/>
          </a:prstGeom>
          <a:noFill/>
          <a:ln w="12700">
            <a:solidFill>
              <a:schemeClr val="accent2"/>
            </a:solidFill>
          </a:ln>
        </p:spPr>
        <p:txBody>
          <a:bodyPr wrap="none" lIns="108000" rIns="108000" rtlCol="0">
            <a:noAutofit/>
          </a:bodyPr>
          <a:lstStyle/>
          <a:p>
            <a:pPr>
              <a:lnSpc>
                <a:spcPts val="1800"/>
              </a:lnSpc>
            </a:pPr>
            <a:r>
              <a:rPr lang="en-GB" sz="1200" dirty="0">
                <a:latin typeface="+mn-lt"/>
              </a:rPr>
              <a:t>Focus</a:t>
            </a:r>
            <a:endParaRPr lang="nl-NL" sz="1200" dirty="0" err="1">
              <a:latin typeface="+mn-lt"/>
            </a:endParaRPr>
          </a:p>
        </p:txBody>
      </p:sp>
      <p:sp>
        <p:nvSpPr>
          <p:cNvPr id="20" name="TextBox 19">
            <a:extLst>
              <a:ext uri="{FF2B5EF4-FFF2-40B4-BE49-F238E27FC236}">
                <a16:creationId xmlns:a16="http://schemas.microsoft.com/office/drawing/2014/main" id="{D95F51B6-2B27-8FC7-E85C-22E39084E6D7}"/>
              </a:ext>
            </a:extLst>
          </p:cNvPr>
          <p:cNvSpPr txBox="1"/>
          <p:nvPr/>
        </p:nvSpPr>
        <p:spPr>
          <a:xfrm>
            <a:off x="5999942" y="2237684"/>
            <a:ext cx="2463021" cy="531364"/>
          </a:xfrm>
          <a:prstGeom prst="rect">
            <a:avLst/>
          </a:prstGeom>
          <a:noFill/>
        </p:spPr>
        <p:txBody>
          <a:bodyPr wrap="square" rtlCol="0">
            <a:spAutoFit/>
          </a:bodyPr>
          <a:lstStyle/>
          <a:p>
            <a:pPr>
              <a:lnSpc>
                <a:spcPts val="1800"/>
              </a:lnSpc>
            </a:pPr>
            <a:r>
              <a:rPr lang="en-GB" sz="1200" b="1" dirty="0">
                <a:latin typeface="+mn-lt"/>
              </a:rPr>
              <a:t>The combination leads</a:t>
            </a:r>
            <a:br>
              <a:rPr lang="en-GB" sz="1200" b="1" dirty="0">
                <a:latin typeface="+mn-lt"/>
              </a:rPr>
            </a:br>
            <a:r>
              <a:rPr lang="en-GB" sz="1200" b="1" dirty="0">
                <a:latin typeface="+mn-lt"/>
              </a:rPr>
              <a:t>to the indicators to quantify</a:t>
            </a:r>
            <a:endParaRPr lang="nl-NL" sz="1200" b="1" dirty="0" err="1">
              <a:latin typeface="+mn-lt"/>
            </a:endParaRPr>
          </a:p>
        </p:txBody>
      </p:sp>
      <p:sp>
        <p:nvSpPr>
          <p:cNvPr id="21" name="TextBox 3">
            <a:extLst>
              <a:ext uri="{FF2B5EF4-FFF2-40B4-BE49-F238E27FC236}">
                <a16:creationId xmlns:a16="http://schemas.microsoft.com/office/drawing/2014/main" id="{3DC74D57-F83A-E4D9-68A9-4325678A3869}"/>
              </a:ext>
            </a:extLst>
          </p:cNvPr>
          <p:cNvSpPr txBox="1"/>
          <p:nvPr/>
        </p:nvSpPr>
        <p:spPr>
          <a:xfrm>
            <a:off x="2808288" y="2354028"/>
            <a:ext cx="1728000" cy="306302"/>
          </a:xfrm>
          <a:prstGeom prst="rect">
            <a:avLst/>
          </a:prstGeom>
          <a:noFill/>
          <a:ln w="12700">
            <a:solidFill>
              <a:schemeClr val="accent2"/>
            </a:solidFill>
          </a:ln>
        </p:spPr>
        <p:txBody>
          <a:bodyPr wrap="none" lIns="108000" rIns="108000" rtlCol="0">
            <a:noAutofit/>
          </a:bodyPr>
          <a:lstStyle/>
          <a:p>
            <a:pPr>
              <a:lnSpc>
                <a:spcPts val="1800"/>
              </a:lnSpc>
            </a:pPr>
            <a:r>
              <a:rPr lang="en-GB" sz="1200" dirty="0">
                <a:latin typeface="+mn-lt"/>
              </a:rPr>
              <a:t>Quantification unit</a:t>
            </a:r>
            <a:endParaRPr lang="nl-NL" sz="1200" dirty="0" err="1">
              <a:latin typeface="+mn-lt"/>
            </a:endParaRPr>
          </a:p>
        </p:txBody>
      </p:sp>
      <p:sp>
        <p:nvSpPr>
          <p:cNvPr id="22" name="TextBox 3">
            <a:extLst>
              <a:ext uri="{FF2B5EF4-FFF2-40B4-BE49-F238E27FC236}">
                <a16:creationId xmlns:a16="http://schemas.microsoft.com/office/drawing/2014/main" id="{80E19802-1113-5145-C2EC-E37FFEBCBD4E}"/>
              </a:ext>
            </a:extLst>
          </p:cNvPr>
          <p:cNvSpPr txBox="1"/>
          <p:nvPr/>
        </p:nvSpPr>
        <p:spPr>
          <a:xfrm>
            <a:off x="2808288" y="2915872"/>
            <a:ext cx="1728000" cy="306302"/>
          </a:xfrm>
          <a:prstGeom prst="rect">
            <a:avLst/>
          </a:prstGeom>
          <a:noFill/>
          <a:ln w="12700">
            <a:solidFill>
              <a:schemeClr val="accent2"/>
            </a:solidFill>
          </a:ln>
        </p:spPr>
        <p:txBody>
          <a:bodyPr wrap="none" lIns="108000" rIns="108000" rtlCol="0">
            <a:noAutofit/>
          </a:bodyPr>
          <a:lstStyle/>
          <a:p>
            <a:pPr>
              <a:lnSpc>
                <a:spcPts val="1800"/>
              </a:lnSpc>
            </a:pPr>
            <a:r>
              <a:rPr lang="en-GB" sz="1200" dirty="0">
                <a:latin typeface="+mn-lt"/>
              </a:rPr>
              <a:t>Definition FL</a:t>
            </a:r>
            <a:endParaRPr lang="nl-NL" sz="1200" dirty="0" err="1">
              <a:latin typeface="+mn-lt"/>
            </a:endParaRPr>
          </a:p>
        </p:txBody>
      </p:sp>
      <p:sp>
        <p:nvSpPr>
          <p:cNvPr id="25" name="Vrije vorm: vorm 21">
            <a:extLst>
              <a:ext uri="{FF2B5EF4-FFF2-40B4-BE49-F238E27FC236}">
                <a16:creationId xmlns:a16="http://schemas.microsoft.com/office/drawing/2014/main" id="{DDC9C132-1028-6732-8228-EE2485063EE4}"/>
              </a:ext>
            </a:extLst>
          </p:cNvPr>
          <p:cNvSpPr/>
          <p:nvPr/>
        </p:nvSpPr>
        <p:spPr>
          <a:xfrm>
            <a:off x="4535206" y="1939257"/>
            <a:ext cx="685164" cy="1102884"/>
          </a:xfrm>
          <a:custGeom>
            <a:avLst/>
            <a:gdLst>
              <a:gd name="connsiteX0" fmla="*/ 5094 w 685164"/>
              <a:gd name="connsiteY0" fmla="*/ 0 h 1102884"/>
              <a:gd name="connsiteX1" fmla="*/ 685164 w 685164"/>
              <a:gd name="connsiteY1" fmla="*/ 0 h 1102884"/>
              <a:gd name="connsiteX2" fmla="*/ 685164 w 685164"/>
              <a:gd name="connsiteY2" fmla="*/ 1102884 h 1102884"/>
              <a:gd name="connsiteX3" fmla="*/ 0 w 685164"/>
              <a:gd name="connsiteY3" fmla="*/ 1102884 h 1102884"/>
            </a:gdLst>
            <a:ahLst/>
            <a:cxnLst>
              <a:cxn ang="0">
                <a:pos x="connsiteX0" y="connsiteY0"/>
              </a:cxn>
              <a:cxn ang="0">
                <a:pos x="connsiteX1" y="connsiteY1"/>
              </a:cxn>
              <a:cxn ang="0">
                <a:pos x="connsiteX2" y="connsiteY2"/>
              </a:cxn>
              <a:cxn ang="0">
                <a:pos x="connsiteX3" y="connsiteY3"/>
              </a:cxn>
            </a:cxnLst>
            <a:rect l="l" t="t" r="r" b="b"/>
            <a:pathLst>
              <a:path w="685164" h="1102884">
                <a:moveTo>
                  <a:pt x="5094" y="0"/>
                </a:moveTo>
                <a:lnTo>
                  <a:pt x="685164" y="0"/>
                </a:lnTo>
                <a:lnTo>
                  <a:pt x="685164" y="1102884"/>
                </a:lnTo>
                <a:lnTo>
                  <a:pt x="0" y="1102884"/>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Rechte verbindingslijn met pijl 25">
            <a:extLst>
              <a:ext uri="{FF2B5EF4-FFF2-40B4-BE49-F238E27FC236}">
                <a16:creationId xmlns:a16="http://schemas.microsoft.com/office/drawing/2014/main" id="{71F91D69-0283-66DD-EF9A-0039387C979C}"/>
              </a:ext>
            </a:extLst>
          </p:cNvPr>
          <p:cNvCxnSpPr/>
          <p:nvPr/>
        </p:nvCxnSpPr>
        <p:spPr>
          <a:xfrm>
            <a:off x="4535206" y="2503366"/>
            <a:ext cx="1332000" cy="0"/>
          </a:xfrm>
          <a:prstGeom prst="straightConnector1">
            <a:avLst/>
          </a:prstGeom>
          <a:ln w="127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834BF22-7A76-71D7-7EF2-3C7DE89ACBD5}"/>
              </a:ext>
            </a:extLst>
          </p:cNvPr>
          <p:cNvSpPr>
            <a:spLocks noGrp="1"/>
          </p:cNvSpPr>
          <p:nvPr>
            <p:ph type="sldNum" sz="quarter" idx="11"/>
          </p:nvPr>
        </p:nvSpPr>
        <p:spPr/>
        <p:txBody>
          <a:bodyPr/>
          <a:lstStyle/>
          <a:p>
            <a:fld id="{F25965E0-7062-474C-8671-DB3A3CE669B0}" type="slidenum">
              <a:rPr lang="nl-NL" smtClean="0"/>
              <a:pPr/>
              <a:t>15</a:t>
            </a:fld>
            <a:endParaRPr lang="nl-NL" dirty="0"/>
          </a:p>
        </p:txBody>
      </p:sp>
    </p:spTree>
    <p:extLst>
      <p:ext uri="{BB962C8B-B14F-4D97-AF65-F5344CB8AC3E}">
        <p14:creationId xmlns:p14="http://schemas.microsoft.com/office/powerpoint/2010/main" val="1640795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b="1" dirty="0">
                <a:solidFill>
                  <a:schemeClr val="accent2"/>
                </a:solidFill>
              </a:rPr>
              <a:t>Make a choice with respect to</a:t>
            </a:r>
          </a:p>
          <a:p>
            <a:pPr marL="228600" indent="-228600">
              <a:buClr>
                <a:schemeClr val="accent2"/>
              </a:buClr>
              <a:buSzPct val="100000"/>
              <a:buFont typeface="+mj-lt"/>
              <a:buAutoNum type="alphaLcParenR"/>
            </a:pPr>
            <a:r>
              <a:rPr lang="en-US" dirty="0">
                <a:solidFill>
                  <a:schemeClr val="accent2"/>
                </a:solidFill>
              </a:rPr>
              <a:t>Focus:</a:t>
            </a:r>
            <a:r>
              <a:rPr lang="en-US" dirty="0"/>
              <a:t> What product, what geographic area, which part of the supply chain, and for what time period do you want to quantify?</a:t>
            </a:r>
          </a:p>
          <a:p>
            <a:pPr marL="228600" indent="-228600">
              <a:buClr>
                <a:schemeClr val="accent2"/>
              </a:buClr>
              <a:buSzPct val="100000"/>
              <a:buFont typeface="+mj-lt"/>
              <a:buAutoNum type="alphaLcParenR"/>
            </a:pPr>
            <a:r>
              <a:rPr lang="en-US" dirty="0">
                <a:solidFill>
                  <a:schemeClr val="accent2"/>
                </a:solidFill>
              </a:rPr>
              <a:t>Quantification unit(s):</a:t>
            </a:r>
            <a:r>
              <a:rPr lang="en-US" dirty="0"/>
              <a:t> weight, value, % of input , …</a:t>
            </a:r>
          </a:p>
          <a:p>
            <a:pPr marL="228600" indent="-228600">
              <a:buClr>
                <a:schemeClr val="accent2"/>
              </a:buClr>
              <a:buSzPct val="100000"/>
              <a:buFont typeface="+mj-lt"/>
              <a:buAutoNum type="alphaLcParenR"/>
            </a:pPr>
            <a:r>
              <a:rPr lang="en-US" dirty="0">
                <a:solidFill>
                  <a:schemeClr val="accent2"/>
                </a:solidFill>
              </a:rPr>
              <a:t>Definition FL(W):</a:t>
            </a:r>
            <a:r>
              <a:rPr lang="en-US" dirty="0"/>
              <a:t> there are various definitions for FL(W), and maybe you </a:t>
            </a:r>
            <a:br>
              <a:rPr lang="en-US" dirty="0"/>
            </a:br>
            <a:r>
              <a:rPr lang="en-US" dirty="0"/>
              <a:t>want to make one yourself</a:t>
            </a:r>
          </a:p>
          <a:p>
            <a:endParaRPr lang="en-US" dirty="0"/>
          </a:p>
          <a:p>
            <a:endParaRPr lang="en-US" dirty="0"/>
          </a:p>
          <a:p>
            <a:endParaRPr lang="en-GB" dirty="0"/>
          </a:p>
          <a:p>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a:t>Step 2: Make the goal(s) SMART</a:t>
            </a:r>
            <a:endParaRPr lang="en-US" dirty="0"/>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2" name="Pijl: vijfhoek 18">
            <a:hlinkClick r:id="rId6" action="ppaction://hlinksldjump"/>
            <a:extLst>
              <a:ext uri="{FF2B5EF4-FFF2-40B4-BE49-F238E27FC236}">
                <a16:creationId xmlns:a16="http://schemas.microsoft.com/office/drawing/2014/main" id="{55D61BC7-0B76-6EB4-5AE8-19ED5CF3AAA1}"/>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 name="Vrije vorm: vorm 26">
            <a:hlinkClick r:id="rId7" action="ppaction://hlinksldjump"/>
            <a:extLst>
              <a:ext uri="{FF2B5EF4-FFF2-40B4-BE49-F238E27FC236}">
                <a16:creationId xmlns:a16="http://schemas.microsoft.com/office/drawing/2014/main" id="{B1AEA658-7F9E-CC60-7565-3480E88C465D}"/>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4" name="Vrije vorm: vorm 27">
            <a:hlinkClick r:id="rId8" action="ppaction://hlinksldjump"/>
            <a:extLst>
              <a:ext uri="{FF2B5EF4-FFF2-40B4-BE49-F238E27FC236}">
                <a16:creationId xmlns:a16="http://schemas.microsoft.com/office/drawing/2014/main" id="{5907B015-5E9C-0B3F-9C35-62B75C9CD74D}"/>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15" name="Vrije vorm: vorm 29">
            <a:hlinkClick r:id="rId9" action="ppaction://hlinksldjump"/>
            <a:extLst>
              <a:ext uri="{FF2B5EF4-FFF2-40B4-BE49-F238E27FC236}">
                <a16:creationId xmlns:a16="http://schemas.microsoft.com/office/drawing/2014/main" id="{F1B935CC-82DD-530F-2F4F-D64EDFD7BD79}"/>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14" name="Rechthoek 6">
            <a:hlinkClick r:id="rId10" action="ppaction://hlinksldjump"/>
            <a:extLst>
              <a:ext uri="{FF2B5EF4-FFF2-40B4-BE49-F238E27FC236}">
                <a16:creationId xmlns:a16="http://schemas.microsoft.com/office/drawing/2014/main" id="{539120D5-8C8C-A32C-E5B1-7D456402FB8F}"/>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8" name="TextBox 17">
            <a:hlinkClick r:id="" action="ppaction://hlinkshowjump?jump=lastslideviewed"/>
            <a:extLst>
              <a:ext uri="{FF2B5EF4-FFF2-40B4-BE49-F238E27FC236}">
                <a16:creationId xmlns:a16="http://schemas.microsoft.com/office/drawing/2014/main" id="{0EE48C96-1F67-111A-E605-F825AB915EBF}"/>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9" name="Arrow: Right 18">
            <a:hlinkClick r:id="rId7" action="ppaction://hlinksldjump"/>
            <a:extLst>
              <a:ext uri="{FF2B5EF4-FFF2-40B4-BE49-F238E27FC236}">
                <a16:creationId xmlns:a16="http://schemas.microsoft.com/office/drawing/2014/main" id="{E9DE1811-D13D-F90C-52D9-F457DA1F4156}"/>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6" name="TextBox 15">
            <a:hlinkClick r:id="rId11" action="ppaction://hlinksldjump"/>
            <a:extLst>
              <a:ext uri="{FF2B5EF4-FFF2-40B4-BE49-F238E27FC236}">
                <a16:creationId xmlns:a16="http://schemas.microsoft.com/office/drawing/2014/main" id="{CDAA449D-336B-CA09-CD40-341EA33C6995}"/>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1"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43370747-8DB1-96B7-E974-692F5C930292}"/>
              </a:ext>
            </a:extLst>
          </p:cNvPr>
          <p:cNvSpPr>
            <a:spLocks noGrp="1"/>
          </p:cNvSpPr>
          <p:nvPr>
            <p:ph type="sldNum" sz="quarter" idx="11"/>
          </p:nvPr>
        </p:nvSpPr>
        <p:spPr/>
        <p:txBody>
          <a:bodyPr/>
          <a:lstStyle/>
          <a:p>
            <a:fld id="{F25965E0-7062-474C-8671-DB3A3CE669B0}" type="slidenum">
              <a:rPr lang="nl-NL" smtClean="0"/>
              <a:pPr/>
              <a:t>16</a:t>
            </a:fld>
            <a:endParaRPr lang="nl-NL" dirty="0"/>
          </a:p>
        </p:txBody>
      </p:sp>
    </p:spTree>
    <p:extLst>
      <p:ext uri="{BB962C8B-B14F-4D97-AF65-F5344CB8AC3E}">
        <p14:creationId xmlns:p14="http://schemas.microsoft.com/office/powerpoint/2010/main" val="301165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pPr lvl="1"/>
            <a:r>
              <a:rPr lang="en-US" dirty="0">
                <a:solidFill>
                  <a:schemeClr val="accent2"/>
                </a:solidFill>
              </a:rPr>
              <a:t>Product:</a:t>
            </a:r>
            <a:r>
              <a:rPr lang="en-US" dirty="0"/>
              <a:t> (food total, food category, food product(s), variety of food product)</a:t>
            </a:r>
          </a:p>
          <a:p>
            <a:pPr lvl="1"/>
            <a:r>
              <a:rPr lang="en-US" dirty="0">
                <a:solidFill>
                  <a:schemeClr val="accent2"/>
                </a:solidFill>
              </a:rPr>
              <a:t>Boundary:</a:t>
            </a:r>
            <a:r>
              <a:rPr lang="en-US" dirty="0"/>
              <a:t> region (continent, country, province, company location(s),…)</a:t>
            </a:r>
          </a:p>
          <a:p>
            <a:pPr lvl="1"/>
            <a:r>
              <a:rPr lang="en-US" dirty="0">
                <a:solidFill>
                  <a:schemeClr val="accent2"/>
                </a:solidFill>
              </a:rPr>
              <a:t>Supply Chain Link: </a:t>
            </a:r>
            <a:r>
              <a:rPr lang="en-US" dirty="0"/>
              <a:t>Sector, supply chain link(s), activity within supply chain link (e.g. storage at farm level)</a:t>
            </a:r>
          </a:p>
          <a:p>
            <a:pPr lvl="1"/>
            <a:r>
              <a:rPr lang="en-US" dirty="0">
                <a:solidFill>
                  <a:schemeClr val="accent2"/>
                </a:solidFill>
              </a:rPr>
              <a:t>Time:</a:t>
            </a:r>
            <a:r>
              <a:rPr lang="en-US" dirty="0"/>
              <a:t> want to quantify FL per year, season, week, for 2023 </a:t>
            </a:r>
          </a:p>
          <a:p>
            <a:endParaRPr lang="en-US" dirty="0"/>
          </a:p>
          <a:p>
            <a:endParaRPr lang="en-GB" dirty="0"/>
          </a:p>
          <a:p>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2a) </a:t>
            </a:r>
            <a:r>
              <a:rPr lang="en-US" dirty="0">
                <a:solidFill>
                  <a:schemeClr val="accent2"/>
                </a:solidFill>
              </a:rPr>
              <a:t>Focus</a:t>
            </a:r>
            <a:r>
              <a:rPr lang="en-US" dirty="0"/>
              <a:t> select one per item</a:t>
            </a:r>
            <a:br>
              <a:rPr lang="en-US" dirty="0"/>
            </a:br>
            <a:endParaRPr lang="en-US" dirty="0"/>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Pijl: vijfhoek 18">
            <a:hlinkClick r:id="rId6" action="ppaction://hlinksldjump"/>
            <a:extLst>
              <a:ext uri="{FF2B5EF4-FFF2-40B4-BE49-F238E27FC236}">
                <a16:creationId xmlns:a16="http://schemas.microsoft.com/office/drawing/2014/main" id="{CC418F8C-DBD0-7F1E-F6DD-83AF58DD932D}"/>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6" name="Rechthoek 6">
            <a:hlinkClick r:id="rId7" action="ppaction://hlinksldjump"/>
            <a:extLst>
              <a:ext uri="{FF2B5EF4-FFF2-40B4-BE49-F238E27FC236}">
                <a16:creationId xmlns:a16="http://schemas.microsoft.com/office/drawing/2014/main" id="{7E41AC9F-9CE7-6938-553E-47FE6D8BFDB7}"/>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7" name="Vrije vorm: vorm 26">
            <a:hlinkClick r:id="rId8" action="ppaction://hlinksldjump"/>
            <a:extLst>
              <a:ext uri="{FF2B5EF4-FFF2-40B4-BE49-F238E27FC236}">
                <a16:creationId xmlns:a16="http://schemas.microsoft.com/office/drawing/2014/main" id="{8F3A172A-3B8A-CFE7-1CDA-A8992B67F04B}"/>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18" name="Vrije vorm: vorm 27">
            <a:hlinkClick r:id="rId9" action="ppaction://hlinksldjump"/>
            <a:extLst>
              <a:ext uri="{FF2B5EF4-FFF2-40B4-BE49-F238E27FC236}">
                <a16:creationId xmlns:a16="http://schemas.microsoft.com/office/drawing/2014/main" id="{43DBAC06-4A26-6014-8C33-DC16722B5D7C}"/>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19" name="Vrije vorm: vorm 29">
            <a:hlinkClick r:id="rId10" action="ppaction://hlinksldjump"/>
            <a:extLst>
              <a:ext uri="{FF2B5EF4-FFF2-40B4-BE49-F238E27FC236}">
                <a16:creationId xmlns:a16="http://schemas.microsoft.com/office/drawing/2014/main" id="{48E038AD-EA2F-2881-6C61-FF1E898881FE}"/>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23" name="TextBox 22">
            <a:hlinkClick r:id="" action="ppaction://hlinkshowjump?jump=lastslideviewed"/>
            <a:extLst>
              <a:ext uri="{FF2B5EF4-FFF2-40B4-BE49-F238E27FC236}">
                <a16:creationId xmlns:a16="http://schemas.microsoft.com/office/drawing/2014/main" id="{5462114C-B785-A91D-EA3A-AF34EF88BBA6}"/>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4" name="Arrow: Right 23">
            <a:hlinkClick r:id="rId11" action="ppaction://hlinksldjump"/>
            <a:extLst>
              <a:ext uri="{FF2B5EF4-FFF2-40B4-BE49-F238E27FC236}">
                <a16:creationId xmlns:a16="http://schemas.microsoft.com/office/drawing/2014/main" id="{1E499745-85A0-15CC-FABA-A1C851BA0AEB}"/>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 name="TextBox 1">
            <a:hlinkClick r:id="rId12" action="ppaction://hlinksldjump"/>
            <a:extLst>
              <a:ext uri="{FF2B5EF4-FFF2-40B4-BE49-F238E27FC236}">
                <a16:creationId xmlns:a16="http://schemas.microsoft.com/office/drawing/2014/main" id="{5189106E-EF4F-94C7-9359-43238B593D4F}"/>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DC5A2BE9-2814-E30B-B9C6-4F288245B563}"/>
              </a:ext>
            </a:extLst>
          </p:cNvPr>
          <p:cNvSpPr>
            <a:spLocks noGrp="1"/>
          </p:cNvSpPr>
          <p:nvPr>
            <p:ph type="sldNum" sz="quarter" idx="11"/>
          </p:nvPr>
        </p:nvSpPr>
        <p:spPr/>
        <p:txBody>
          <a:bodyPr/>
          <a:lstStyle/>
          <a:p>
            <a:fld id="{F25965E0-7062-474C-8671-DB3A3CE669B0}" type="slidenum">
              <a:rPr lang="nl-NL" smtClean="0"/>
              <a:pPr/>
              <a:t>17</a:t>
            </a:fld>
            <a:endParaRPr lang="nl-NL" dirty="0"/>
          </a:p>
        </p:txBody>
      </p:sp>
    </p:spTree>
    <p:extLst>
      <p:ext uri="{BB962C8B-B14F-4D97-AF65-F5344CB8AC3E}">
        <p14:creationId xmlns:p14="http://schemas.microsoft.com/office/powerpoint/2010/main" val="1557797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6688" y="950913"/>
            <a:ext cx="5856287" cy="334962"/>
          </a:xfrm>
        </p:spPr>
        <p:txBody>
          <a:bodyPr/>
          <a:lstStyle/>
          <a:p>
            <a:r>
              <a:rPr lang="en-US" dirty="0"/>
              <a:t>Examples own choices Step 2a) </a:t>
            </a:r>
            <a:r>
              <a:rPr lang="en-US" dirty="0">
                <a:solidFill>
                  <a:schemeClr val="accent2"/>
                </a:solidFill>
              </a:rPr>
              <a:t>Focus</a:t>
            </a:r>
            <a:endParaRPr lang="en-US" dirty="0"/>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 name="Pijl: vijfhoek 18">
            <a:hlinkClick r:id="rId6" action="ppaction://hlinksldjump"/>
            <a:extLst>
              <a:ext uri="{FF2B5EF4-FFF2-40B4-BE49-F238E27FC236}">
                <a16:creationId xmlns:a16="http://schemas.microsoft.com/office/drawing/2014/main" id="{77DF2067-2696-FA24-F6F3-620C53274016}"/>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5" name="Rechthoek 6">
            <a:hlinkClick r:id="rId7" action="ppaction://hlinksldjump"/>
            <a:extLst>
              <a:ext uri="{FF2B5EF4-FFF2-40B4-BE49-F238E27FC236}">
                <a16:creationId xmlns:a16="http://schemas.microsoft.com/office/drawing/2014/main" id="{31F648A3-99E4-5B76-2D74-E38A92EB1BF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6" name="Vrije vorm: vorm 26">
            <a:hlinkClick r:id="rId8" action="ppaction://hlinksldjump"/>
            <a:extLst>
              <a:ext uri="{FF2B5EF4-FFF2-40B4-BE49-F238E27FC236}">
                <a16:creationId xmlns:a16="http://schemas.microsoft.com/office/drawing/2014/main" id="{A94F7151-7583-51C3-62CD-E4A61DDF266F}"/>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17" name="Vrije vorm: vorm 27">
            <a:hlinkClick r:id="rId9" action="ppaction://hlinksldjump"/>
            <a:extLst>
              <a:ext uri="{FF2B5EF4-FFF2-40B4-BE49-F238E27FC236}">
                <a16:creationId xmlns:a16="http://schemas.microsoft.com/office/drawing/2014/main" id="{2E3F71FE-714D-9605-B923-C274BA90DC8D}"/>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19" name="Vrije vorm: vorm 29">
            <a:hlinkClick r:id="rId10" action="ppaction://hlinksldjump"/>
            <a:extLst>
              <a:ext uri="{FF2B5EF4-FFF2-40B4-BE49-F238E27FC236}">
                <a16:creationId xmlns:a16="http://schemas.microsoft.com/office/drawing/2014/main" id="{65F84C12-86AF-3258-C2DD-9243F827F35C}"/>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22" name="TextBox 21">
            <a:hlinkClick r:id="" action="ppaction://hlinkshowjump?jump=lastslideviewed"/>
            <a:extLst>
              <a:ext uri="{FF2B5EF4-FFF2-40B4-BE49-F238E27FC236}">
                <a16:creationId xmlns:a16="http://schemas.microsoft.com/office/drawing/2014/main" id="{EDC62F57-4F5C-3711-38B2-CE2339679703}"/>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4" name="Arrow: Right 13">
            <a:hlinkClick r:id="rId11" action="ppaction://hlinksldjump"/>
            <a:extLst>
              <a:ext uri="{FF2B5EF4-FFF2-40B4-BE49-F238E27FC236}">
                <a16:creationId xmlns:a16="http://schemas.microsoft.com/office/drawing/2014/main" id="{AF76C1C7-93D1-1CF9-B79D-1C33FA16D2FF}"/>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5" name="TextBox 14">
            <a:hlinkClick r:id="rId12" action="ppaction://hlinksldjump"/>
            <a:extLst>
              <a:ext uri="{FF2B5EF4-FFF2-40B4-BE49-F238E27FC236}">
                <a16:creationId xmlns:a16="http://schemas.microsoft.com/office/drawing/2014/main" id="{CED447C2-EB54-D301-282B-55EBF6A0D7D6}"/>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5" name="Tijdelijke aanduiding voor tekst 27">
            <a:extLst>
              <a:ext uri="{FF2B5EF4-FFF2-40B4-BE49-F238E27FC236}">
                <a16:creationId xmlns:a16="http://schemas.microsoft.com/office/drawing/2014/main" id="{52BDB02F-9E81-852B-7F3A-CB8C2F139535}"/>
              </a:ext>
            </a:extLst>
          </p:cNvPr>
          <p:cNvSpPr>
            <a:spLocks noGrp="1"/>
          </p:cNvSpPr>
          <p:nvPr>
            <p:ph type="body" sz="quarter" idx="10"/>
          </p:nvPr>
        </p:nvSpPr>
        <p:spPr>
          <a:xfrm>
            <a:off x="2706688" y="1458913"/>
            <a:ext cx="5856287" cy="477993"/>
          </a:xfrm>
        </p:spPr>
        <p:txBody>
          <a:bodyPr/>
          <a:lstStyle/>
          <a:p>
            <a:r>
              <a:rPr lang="en-US" b="1" dirty="0">
                <a:solidFill>
                  <a:schemeClr val="accent2"/>
                </a:solidFill>
              </a:rPr>
              <a:t>Example 1:</a:t>
            </a:r>
            <a:r>
              <a:rPr lang="en-US" dirty="0"/>
              <a:t> farmer Janssen wants to quantify the food loss of his strawberries </a:t>
            </a:r>
            <a:br>
              <a:rPr lang="en-US" dirty="0"/>
            </a:br>
            <a:r>
              <a:rPr lang="en-US" dirty="0"/>
              <a:t>in the summer season of 2023</a:t>
            </a:r>
            <a:endParaRPr lang="nl-NL" dirty="0"/>
          </a:p>
        </p:txBody>
      </p:sp>
      <p:graphicFrame>
        <p:nvGraphicFramePr>
          <p:cNvPr id="26" name="Table 3">
            <a:extLst>
              <a:ext uri="{FF2B5EF4-FFF2-40B4-BE49-F238E27FC236}">
                <a16:creationId xmlns:a16="http://schemas.microsoft.com/office/drawing/2014/main" id="{D8DB8451-C7E0-33E5-1C5F-577243506856}"/>
              </a:ext>
            </a:extLst>
          </p:cNvPr>
          <p:cNvGraphicFramePr>
            <a:graphicFrameLocks noGrp="1"/>
          </p:cNvGraphicFramePr>
          <p:nvPr>
            <p:extLst>
              <p:ext uri="{D42A27DB-BD31-4B8C-83A1-F6EECF244321}">
                <p14:modId xmlns:p14="http://schemas.microsoft.com/office/powerpoint/2010/main" val="1110493447"/>
              </p:ext>
            </p:extLst>
          </p:nvPr>
        </p:nvGraphicFramePr>
        <p:xfrm>
          <a:off x="2793585" y="2334473"/>
          <a:ext cx="5856287" cy="1724021"/>
        </p:xfrm>
        <a:graphic>
          <a:graphicData uri="http://schemas.openxmlformats.org/drawingml/2006/table">
            <a:tbl>
              <a:tblPr firstRow="1" bandRow="1">
                <a:tableStyleId>{E8034E78-7F5D-4C2E-B375-FC64B27BC917}</a:tableStyleId>
              </a:tblPr>
              <a:tblGrid>
                <a:gridCol w="1121397">
                  <a:extLst>
                    <a:ext uri="{9D8B030D-6E8A-4147-A177-3AD203B41FA5}">
                      <a16:colId xmlns:a16="http://schemas.microsoft.com/office/drawing/2014/main" val="2883043134"/>
                    </a:ext>
                  </a:extLst>
                </a:gridCol>
                <a:gridCol w="1460362">
                  <a:extLst>
                    <a:ext uri="{9D8B030D-6E8A-4147-A177-3AD203B41FA5}">
                      <a16:colId xmlns:a16="http://schemas.microsoft.com/office/drawing/2014/main" val="3678475403"/>
                    </a:ext>
                  </a:extLst>
                </a:gridCol>
                <a:gridCol w="1282359">
                  <a:extLst>
                    <a:ext uri="{9D8B030D-6E8A-4147-A177-3AD203B41FA5}">
                      <a16:colId xmlns:a16="http://schemas.microsoft.com/office/drawing/2014/main" val="1539005281"/>
                    </a:ext>
                  </a:extLst>
                </a:gridCol>
                <a:gridCol w="1992169">
                  <a:extLst>
                    <a:ext uri="{9D8B030D-6E8A-4147-A177-3AD203B41FA5}">
                      <a16:colId xmlns:a16="http://schemas.microsoft.com/office/drawing/2014/main" val="2913553100"/>
                    </a:ext>
                  </a:extLst>
                </a:gridCol>
              </a:tblGrid>
              <a:tr h="310565">
                <a:tc>
                  <a:txBody>
                    <a:bodyPr/>
                    <a:lstStyle/>
                    <a:p>
                      <a:r>
                        <a:rPr lang="en-GB" sz="1200" b="1" dirty="0"/>
                        <a:t>dimension</a:t>
                      </a:r>
                      <a:endParaRPr lang="nl-NL" sz="1200" b="1" dirty="0"/>
                    </a:p>
                  </a:txBody>
                  <a:tcPr marL="126000" anchor="ctr">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2"/>
                    </a:solidFill>
                  </a:tcPr>
                </a:tc>
                <a:tc>
                  <a:txBody>
                    <a:bodyPr/>
                    <a:lstStyle/>
                    <a:p>
                      <a:r>
                        <a:rPr lang="en-GB" sz="1200" b="1" dirty="0"/>
                        <a:t>Example 1</a:t>
                      </a:r>
                      <a:endParaRPr lang="nl-NL" sz="1200" b="1" dirty="0"/>
                    </a:p>
                  </a:txBody>
                  <a:tcPr marL="12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Example 2</a:t>
                      </a:r>
                      <a:endParaRPr lang="nl-NL" sz="1200" b="1" dirty="0"/>
                    </a:p>
                  </a:txBody>
                  <a:tcPr marL="12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Example 3</a:t>
                      </a:r>
                      <a:endParaRPr lang="nl-NL" sz="1200" b="1" dirty="0"/>
                    </a:p>
                  </a:txBody>
                  <a:tcPr marL="126000" anchor="ct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3059355985"/>
                  </a:ext>
                </a:extLst>
              </a:tr>
              <a:tr h="353364">
                <a:tc>
                  <a:txBody>
                    <a:bodyPr/>
                    <a:lstStyle/>
                    <a:p>
                      <a:r>
                        <a:rPr lang="en-GB" sz="1200" b="0" dirty="0">
                          <a:solidFill>
                            <a:schemeClr val="accent2"/>
                          </a:solidFill>
                        </a:rPr>
                        <a:t>Product</a:t>
                      </a:r>
                      <a:endParaRPr lang="nl-NL" sz="1200" b="0" dirty="0">
                        <a:solidFill>
                          <a:schemeClr val="accent2"/>
                        </a:solidFill>
                      </a:endParaRPr>
                    </a:p>
                  </a:txBody>
                  <a:tcPr marL="126000" anchor="ct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Strawberry</a:t>
                      </a:r>
                      <a:endParaRPr lang="nl-NL" sz="1200" b="0" dirty="0">
                        <a:solidFill>
                          <a:schemeClr val="tx1"/>
                        </a:solidFill>
                      </a:endParaRPr>
                    </a:p>
                  </a:txBody>
                  <a:tcPr marL="126000" anchor="ct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Sea fish</a:t>
                      </a:r>
                      <a:endParaRPr lang="nl-NL" sz="1200" b="0" dirty="0">
                        <a:solidFill>
                          <a:schemeClr val="tx1"/>
                        </a:solidFill>
                      </a:endParaRPr>
                    </a:p>
                  </a:txBody>
                  <a:tcPr marL="126000" anchor="ct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Fruit &amp; vegetables</a:t>
                      </a:r>
                      <a:endParaRPr lang="nl-NL" sz="1200" b="0" dirty="0">
                        <a:solidFill>
                          <a:schemeClr val="tx1"/>
                        </a:solidFill>
                      </a:endParaRPr>
                    </a:p>
                  </a:txBody>
                  <a:tcPr marL="126000" anchor="ct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289038"/>
                  </a:ext>
                </a:extLst>
              </a:tr>
              <a:tr h="353364">
                <a:tc>
                  <a:txBody>
                    <a:bodyPr/>
                    <a:lstStyle/>
                    <a:p>
                      <a:r>
                        <a:rPr lang="en-GB" sz="1200" b="0" dirty="0">
                          <a:solidFill>
                            <a:schemeClr val="accent2"/>
                          </a:solidFill>
                        </a:rPr>
                        <a:t>Boundary</a:t>
                      </a:r>
                      <a:endParaRPr lang="nl-NL" sz="1200" b="0" dirty="0">
                        <a:solidFill>
                          <a:schemeClr val="accent2"/>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Farm location</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IJmuiden</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NL</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4282412"/>
                  </a:ext>
                </a:extLst>
              </a:tr>
              <a:tr h="353364">
                <a:tc>
                  <a:txBody>
                    <a:bodyPr/>
                    <a:lstStyle/>
                    <a:p>
                      <a:r>
                        <a:rPr lang="en-GB" sz="1200" b="0" dirty="0">
                          <a:solidFill>
                            <a:schemeClr val="accent2"/>
                          </a:solidFill>
                        </a:rPr>
                        <a:t>SCL</a:t>
                      </a:r>
                      <a:endParaRPr lang="nl-NL" sz="1200" b="0" dirty="0">
                        <a:solidFill>
                          <a:schemeClr val="accent2"/>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Farm Janssen</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Fish market</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rPr>
                        <a:t>Wholesale sector</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8232092"/>
                  </a:ext>
                </a:extLst>
              </a:tr>
              <a:tr h="353364">
                <a:tc>
                  <a:txBody>
                    <a:bodyPr/>
                    <a:lstStyle/>
                    <a:p>
                      <a:r>
                        <a:rPr lang="en-GB" sz="1200" b="0" dirty="0">
                          <a:solidFill>
                            <a:schemeClr val="accent2"/>
                          </a:solidFill>
                        </a:rPr>
                        <a:t>Time</a:t>
                      </a:r>
                      <a:endParaRPr lang="nl-NL" sz="1200" b="0" dirty="0">
                        <a:solidFill>
                          <a:schemeClr val="accent2"/>
                        </a:solidFill>
                      </a:endParaRPr>
                    </a:p>
                  </a:txBody>
                  <a:tcPr marL="126000" anchor="ctr">
                    <a:lnT w="6350" cap="flat" cmpd="sng" algn="ctr">
                      <a:solidFill>
                        <a:schemeClr val="tx1"/>
                      </a:solidFill>
                      <a:prstDash val="solid"/>
                      <a:round/>
                      <a:headEnd type="none" w="med" len="med"/>
                      <a:tailEnd type="none" w="med" len="med"/>
                    </a:lnT>
                    <a:noFill/>
                  </a:tcPr>
                </a:tc>
                <a:tc>
                  <a:txBody>
                    <a:bodyPr/>
                    <a:lstStyle/>
                    <a:p>
                      <a:r>
                        <a:rPr lang="en-GB" sz="1200" b="0" dirty="0">
                          <a:solidFill>
                            <a:schemeClr val="tx1"/>
                          </a:solidFill>
                        </a:rPr>
                        <a:t>Summer 2023</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noFill/>
                  </a:tcPr>
                </a:tc>
                <a:tc>
                  <a:txBody>
                    <a:bodyPr/>
                    <a:lstStyle/>
                    <a:p>
                      <a:r>
                        <a:rPr lang="en-GB" sz="1200" b="0" dirty="0">
                          <a:solidFill>
                            <a:schemeClr val="tx1"/>
                          </a:solidFill>
                        </a:rPr>
                        <a:t>2023</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noFill/>
                  </a:tcPr>
                </a:tc>
                <a:tc>
                  <a:txBody>
                    <a:bodyPr/>
                    <a:lstStyle/>
                    <a:p>
                      <a:r>
                        <a:rPr lang="en-GB" sz="1200" b="0" dirty="0">
                          <a:solidFill>
                            <a:schemeClr val="tx1"/>
                          </a:solidFill>
                        </a:rPr>
                        <a:t>2023</a:t>
                      </a:r>
                      <a:endParaRPr lang="nl-NL" sz="1200" b="0" dirty="0">
                        <a:solidFill>
                          <a:schemeClr val="tx1"/>
                        </a:solidFill>
                      </a:endParaRPr>
                    </a:p>
                  </a:txBody>
                  <a:tcPr marL="126000" anchor="ctr">
                    <a:lnT w="63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920457926"/>
                  </a:ext>
                </a:extLst>
              </a:tr>
            </a:tbl>
          </a:graphicData>
        </a:graphic>
      </p:graphicFrame>
      <p:sp>
        <p:nvSpPr>
          <p:cNvPr id="27" name="Rechthoek 31">
            <a:extLst>
              <a:ext uri="{FF2B5EF4-FFF2-40B4-BE49-F238E27FC236}">
                <a16:creationId xmlns:a16="http://schemas.microsoft.com/office/drawing/2014/main" id="{9B0196ED-D624-5C0A-2E5A-5AF4EE8109E5}"/>
              </a:ext>
            </a:extLst>
          </p:cNvPr>
          <p:cNvSpPr/>
          <p:nvPr/>
        </p:nvSpPr>
        <p:spPr>
          <a:xfrm>
            <a:off x="3909848" y="2324299"/>
            <a:ext cx="1459437" cy="17341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 name="Slide Number Placeholder 3">
            <a:extLst>
              <a:ext uri="{FF2B5EF4-FFF2-40B4-BE49-F238E27FC236}">
                <a16:creationId xmlns:a16="http://schemas.microsoft.com/office/drawing/2014/main" id="{CDEC82A2-FE27-94CA-6A77-144AAD34421A}"/>
              </a:ext>
            </a:extLst>
          </p:cNvPr>
          <p:cNvSpPr>
            <a:spLocks noGrp="1"/>
          </p:cNvSpPr>
          <p:nvPr>
            <p:ph type="sldNum" sz="quarter" idx="11"/>
          </p:nvPr>
        </p:nvSpPr>
        <p:spPr/>
        <p:txBody>
          <a:bodyPr/>
          <a:lstStyle/>
          <a:p>
            <a:fld id="{F25965E0-7062-474C-8671-DB3A3CE669B0}" type="slidenum">
              <a:rPr lang="nl-NL" smtClean="0"/>
              <a:pPr/>
              <a:t>18</a:t>
            </a:fld>
            <a:endParaRPr lang="nl-NL" dirty="0"/>
          </a:p>
        </p:txBody>
      </p:sp>
    </p:spTree>
    <p:extLst>
      <p:ext uri="{BB962C8B-B14F-4D97-AF65-F5344CB8AC3E}">
        <p14:creationId xmlns:p14="http://schemas.microsoft.com/office/powerpoint/2010/main" val="339707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8594823-7E54-0A3E-FE2B-CC025B62E5D2}"/>
              </a:ext>
            </a:extLst>
          </p:cNvPr>
          <p:cNvSpPr>
            <a:spLocks noGrp="1"/>
          </p:cNvSpPr>
          <p:nvPr>
            <p:ph type="body" sz="quarter" idx="10"/>
          </p:nvPr>
        </p:nvSpPr>
        <p:spPr>
          <a:xfrm>
            <a:off x="2707274" y="1459473"/>
            <a:ext cx="5855993" cy="2471305"/>
          </a:xfrm>
        </p:spPr>
        <p:txBody>
          <a:bodyPr/>
          <a:lstStyle/>
          <a:p>
            <a:pPr lvl="1"/>
            <a:r>
              <a:rPr lang="en-US" dirty="0"/>
              <a:t>Note that for every choice in the focus (product, SCL, etc.) more selections can be made, e.g., for you want to quantify FL for mango and banana.</a:t>
            </a:r>
            <a:br>
              <a:rPr lang="en-US" dirty="0"/>
            </a:br>
            <a:r>
              <a:rPr lang="en-US" dirty="0"/>
              <a:t>In that case, the quantification of FL will be treated separately per product. It is then very likely that there is overlap between the approaches when this protocol is applied. </a:t>
            </a:r>
          </a:p>
          <a:p>
            <a:pPr lvl="1"/>
            <a:r>
              <a:rPr lang="en-US" dirty="0"/>
              <a:t>The user can combine wherever appropriate.</a:t>
            </a:r>
          </a:p>
          <a:p>
            <a:pPr lvl="1"/>
            <a:r>
              <a:rPr lang="en-US" dirty="0"/>
              <a:t>This holds for all focus items with more than 1 selection.</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Remark</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 name="Pijl: vijfhoek 18">
            <a:hlinkClick r:id="rId6" action="ppaction://hlinksldjump"/>
            <a:extLst>
              <a:ext uri="{FF2B5EF4-FFF2-40B4-BE49-F238E27FC236}">
                <a16:creationId xmlns:a16="http://schemas.microsoft.com/office/drawing/2014/main" id="{77DF2067-2696-FA24-F6F3-620C53274016}"/>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5" name="Rechthoek 6">
            <a:hlinkClick r:id="rId7" action="ppaction://hlinksldjump"/>
            <a:extLst>
              <a:ext uri="{FF2B5EF4-FFF2-40B4-BE49-F238E27FC236}">
                <a16:creationId xmlns:a16="http://schemas.microsoft.com/office/drawing/2014/main" id="{31F648A3-99E4-5B76-2D74-E38A92EB1BF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6" name="Vrije vorm: vorm 26">
            <a:hlinkClick r:id="rId8" action="ppaction://hlinksldjump"/>
            <a:extLst>
              <a:ext uri="{FF2B5EF4-FFF2-40B4-BE49-F238E27FC236}">
                <a16:creationId xmlns:a16="http://schemas.microsoft.com/office/drawing/2014/main" id="{A94F7151-7583-51C3-62CD-E4A61DDF266F}"/>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17" name="Vrije vorm: vorm 27">
            <a:hlinkClick r:id="rId9" action="ppaction://hlinksldjump"/>
            <a:extLst>
              <a:ext uri="{FF2B5EF4-FFF2-40B4-BE49-F238E27FC236}">
                <a16:creationId xmlns:a16="http://schemas.microsoft.com/office/drawing/2014/main" id="{2E3F71FE-714D-9605-B923-C274BA90DC8D}"/>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19" name="Vrije vorm: vorm 29">
            <a:hlinkClick r:id="rId10" action="ppaction://hlinksldjump"/>
            <a:extLst>
              <a:ext uri="{FF2B5EF4-FFF2-40B4-BE49-F238E27FC236}">
                <a16:creationId xmlns:a16="http://schemas.microsoft.com/office/drawing/2014/main" id="{65F84C12-86AF-3258-C2DD-9243F827F35C}"/>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20" name="TextBox 19">
            <a:extLst>
              <a:ext uri="{FF2B5EF4-FFF2-40B4-BE49-F238E27FC236}">
                <a16:creationId xmlns:a16="http://schemas.microsoft.com/office/drawing/2014/main" id="{676981A8-E84B-6A43-BE11-355B2E9AF917}"/>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22" name="TextBox 21">
            <a:hlinkClick r:id="" action="ppaction://hlinkshowjump?jump=lastslideviewed"/>
            <a:extLst>
              <a:ext uri="{FF2B5EF4-FFF2-40B4-BE49-F238E27FC236}">
                <a16:creationId xmlns:a16="http://schemas.microsoft.com/office/drawing/2014/main" id="{EDC62F57-4F5C-3711-38B2-CE2339679703}"/>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TextBox 3">
            <a:hlinkClick r:id="rId11" action="ppaction://hlinksldjump"/>
            <a:extLst>
              <a:ext uri="{FF2B5EF4-FFF2-40B4-BE49-F238E27FC236}">
                <a16:creationId xmlns:a16="http://schemas.microsoft.com/office/drawing/2014/main" id="{AE127365-B035-321B-DF31-00CFC2D0B934}"/>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1"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4EF1019C-5984-47A8-46DE-11B61FE36676}"/>
              </a:ext>
            </a:extLst>
          </p:cNvPr>
          <p:cNvSpPr>
            <a:spLocks noGrp="1"/>
          </p:cNvSpPr>
          <p:nvPr>
            <p:ph type="sldNum" sz="quarter" idx="11"/>
          </p:nvPr>
        </p:nvSpPr>
        <p:spPr/>
        <p:txBody>
          <a:bodyPr/>
          <a:lstStyle/>
          <a:p>
            <a:fld id="{F25965E0-7062-474C-8671-DB3A3CE669B0}" type="slidenum">
              <a:rPr lang="nl-NL" smtClean="0"/>
              <a:pPr/>
              <a:t>19</a:t>
            </a:fld>
            <a:endParaRPr lang="nl-NL" dirty="0"/>
          </a:p>
        </p:txBody>
      </p:sp>
    </p:spTree>
    <p:extLst>
      <p:ext uri="{BB962C8B-B14F-4D97-AF65-F5344CB8AC3E}">
        <p14:creationId xmlns:p14="http://schemas.microsoft.com/office/powerpoint/2010/main" val="358348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9BFF51-AF4C-2BB9-282C-00855EA0DDA4}"/>
              </a:ext>
            </a:extLst>
          </p:cNvPr>
          <p:cNvSpPr>
            <a:spLocks noGrp="1"/>
          </p:cNvSpPr>
          <p:nvPr>
            <p:ph type="body" sz="quarter" idx="10"/>
          </p:nvPr>
        </p:nvSpPr>
        <p:spPr>
          <a:xfrm>
            <a:off x="2707274" y="1459473"/>
            <a:ext cx="5855993" cy="2471305"/>
          </a:xfrm>
        </p:spPr>
        <p:txBody>
          <a:bodyPr/>
          <a:lstStyle/>
          <a:p>
            <a:pPr lvl="1"/>
            <a:r>
              <a:rPr lang="en-GB" dirty="0"/>
              <a:t>is on the agenda in NL, EU (legal targets are coming!) and worldwide</a:t>
            </a:r>
          </a:p>
          <a:p>
            <a:pPr lvl="1"/>
            <a:r>
              <a:rPr lang="en-GB" dirty="0"/>
              <a:t>can be complex to quantify</a:t>
            </a:r>
          </a:p>
          <a:p>
            <a:pPr lvl="1"/>
            <a:r>
              <a:rPr lang="en-GB" dirty="0"/>
              <a:t>quantification is necessary to act effectively (hot spots)</a:t>
            </a:r>
          </a:p>
          <a:p>
            <a:pPr lvl="1"/>
            <a:r>
              <a:rPr lang="en-GB" dirty="0"/>
              <a:t>quantification provides insight in ROI with respect to reduction measures (business case)</a:t>
            </a:r>
          </a:p>
          <a:p>
            <a:endParaRPr lang="en-GB" dirty="0"/>
          </a:p>
          <a:p>
            <a:r>
              <a:rPr lang="en-GB" dirty="0"/>
              <a:t>This tool is based on the WRI FLW protocol and created to accommodate stakeholders to quantify food loss in the context that is described above</a:t>
            </a:r>
          </a:p>
          <a:p>
            <a:endParaRPr lang="nl-NL" dirty="0"/>
          </a:p>
        </p:txBody>
      </p:sp>
      <p:sp>
        <p:nvSpPr>
          <p:cNvPr id="7" name="Title 6">
            <a:extLst>
              <a:ext uri="{FF2B5EF4-FFF2-40B4-BE49-F238E27FC236}">
                <a16:creationId xmlns:a16="http://schemas.microsoft.com/office/drawing/2014/main" id="{EAC7104E-238B-2D33-0D82-21D93615AAEB}"/>
              </a:ext>
            </a:extLst>
          </p:cNvPr>
          <p:cNvSpPr>
            <a:spLocks noGrp="1"/>
          </p:cNvSpPr>
          <p:nvPr>
            <p:ph type="title"/>
          </p:nvPr>
        </p:nvSpPr>
        <p:spPr>
          <a:xfrm>
            <a:off x="2707274" y="950400"/>
            <a:ext cx="5855993" cy="335963"/>
          </a:xfrm>
        </p:spPr>
        <p:txBody>
          <a:bodyPr/>
          <a:lstStyle/>
          <a:p>
            <a:r>
              <a:rPr lang="en-US" dirty="0"/>
              <a:t>Food Loss (and Waste)</a:t>
            </a:r>
          </a:p>
        </p:txBody>
      </p:sp>
      <p:sp>
        <p:nvSpPr>
          <p:cNvPr id="5" name="Arrow: Right 4">
            <a:hlinkClick r:id="" action="ppaction://hlinkshowjump?jump=nextslide"/>
            <a:extLst>
              <a:ext uri="{FF2B5EF4-FFF2-40B4-BE49-F238E27FC236}">
                <a16:creationId xmlns:a16="http://schemas.microsoft.com/office/drawing/2014/main" id="{714891D1-26B3-02A4-0850-BB9D4BC30FAF}"/>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9" name="Rechthoek 8">
            <a:extLst>
              <a:ext uri="{FF2B5EF4-FFF2-40B4-BE49-F238E27FC236}">
                <a16:creationId xmlns:a16="http://schemas.microsoft.com/office/drawing/2014/main" id="{6C5D28DE-DAEA-DB30-F5B6-B974786E3945}"/>
              </a:ext>
            </a:extLst>
          </p:cNvPr>
          <p:cNvSpPr/>
          <p:nvPr/>
        </p:nvSpPr>
        <p:spPr>
          <a:xfrm>
            <a:off x="381000" y="171450"/>
            <a:ext cx="1763308" cy="3176108"/>
          </a:xfrm>
          <a:prstGeom prst="rect">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nl-NL" sz="1400" dirty="0">
              <a:solidFill>
                <a:schemeClr val="tx1"/>
              </a:solidFill>
            </a:endParaRPr>
          </a:p>
        </p:txBody>
      </p:sp>
      <p:sp>
        <p:nvSpPr>
          <p:cNvPr id="10" name="TextBox 9">
            <a:extLst>
              <a:ext uri="{FF2B5EF4-FFF2-40B4-BE49-F238E27FC236}">
                <a16:creationId xmlns:a16="http://schemas.microsoft.com/office/drawing/2014/main" id="{9BC24A64-B4AD-FA81-CD62-D765F2D5F925}"/>
              </a:ext>
            </a:extLst>
          </p:cNvPr>
          <p:cNvSpPr txBox="1"/>
          <p:nvPr/>
        </p:nvSpPr>
        <p:spPr>
          <a:xfrm>
            <a:off x="381000" y="178142"/>
            <a:ext cx="1763308" cy="323165"/>
          </a:xfrm>
          <a:prstGeom prst="rect">
            <a:avLst/>
          </a:prstGeom>
          <a:noFill/>
        </p:spPr>
        <p:txBody>
          <a:bodyPr wrap="square" rtlCol="0">
            <a:spAutoFit/>
          </a:bodyPr>
          <a:lstStyle/>
          <a:p>
            <a:pPr algn="ctr">
              <a:lnSpc>
                <a:spcPts val="1800"/>
              </a:lnSpc>
            </a:pPr>
            <a:r>
              <a:rPr lang="en-GB" sz="1500" b="1" dirty="0">
                <a:solidFill>
                  <a:schemeClr val="bg1"/>
                </a:solidFill>
                <a:latin typeface="+mn-lt"/>
              </a:rPr>
              <a:t>FL quantification</a:t>
            </a:r>
            <a:endParaRPr lang="nl-NL" sz="1500" b="1" dirty="0">
              <a:solidFill>
                <a:schemeClr val="bg1"/>
              </a:solidFill>
              <a:latin typeface="+mn-lt"/>
            </a:endParaRPr>
          </a:p>
        </p:txBody>
      </p:sp>
      <p:sp>
        <p:nvSpPr>
          <p:cNvPr id="11" name="TextBox 7">
            <a:extLst>
              <a:ext uri="{FF2B5EF4-FFF2-40B4-BE49-F238E27FC236}">
                <a16:creationId xmlns:a16="http://schemas.microsoft.com/office/drawing/2014/main" id="{82022A5F-4336-CE97-6875-2390B14606D7}"/>
              </a:ext>
            </a:extLst>
          </p:cNvPr>
          <p:cNvSpPr txBox="1"/>
          <p:nvPr/>
        </p:nvSpPr>
        <p:spPr>
          <a:xfrm>
            <a:off x="384850" y="463314"/>
            <a:ext cx="1755609" cy="323165"/>
          </a:xfrm>
          <a:prstGeom prst="rect">
            <a:avLst/>
          </a:prstGeom>
          <a:noFill/>
        </p:spPr>
        <p:txBody>
          <a:bodyPr wrap="none" rtlCol="0">
            <a:spAutoFit/>
          </a:bodyPr>
          <a:lstStyle/>
          <a:p>
            <a:pPr algn="ctr">
              <a:lnSpc>
                <a:spcPts val="1800"/>
              </a:lnSpc>
            </a:pPr>
            <a:r>
              <a:rPr lang="en-GB" sz="1600" dirty="0">
                <a:solidFill>
                  <a:schemeClr val="bg1"/>
                </a:solidFill>
                <a:latin typeface="+mn-lt"/>
              </a:rPr>
              <a:t>INTRODUCTION</a:t>
            </a:r>
            <a:endParaRPr lang="nl-NL" sz="1600" dirty="0">
              <a:solidFill>
                <a:schemeClr val="bg1"/>
              </a:solidFill>
              <a:latin typeface="+mn-lt"/>
            </a:endParaRPr>
          </a:p>
        </p:txBody>
      </p:sp>
      <p:pic>
        <p:nvPicPr>
          <p:cNvPr id="12" name="Picture 2" descr="Food waste: who is responsible?">
            <a:extLst>
              <a:ext uri="{FF2B5EF4-FFF2-40B4-BE49-F238E27FC236}">
                <a16:creationId xmlns:a16="http://schemas.microsoft.com/office/drawing/2014/main" id="{967C3FED-9BDC-CA14-2891-72F64F6A2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10465"/>
            <a:ext cx="1763308" cy="10678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2CC6C64-AF96-DD30-E08C-26723DD2C108}"/>
              </a:ext>
            </a:extLst>
          </p:cNvPr>
          <p:cNvSpPr>
            <a:spLocks noGrp="1"/>
          </p:cNvSpPr>
          <p:nvPr>
            <p:ph type="sldNum" sz="quarter" idx="11"/>
          </p:nvPr>
        </p:nvSpPr>
        <p:spPr/>
        <p:txBody>
          <a:bodyPr/>
          <a:lstStyle/>
          <a:p>
            <a:fld id="{F25965E0-7062-474C-8671-DB3A3CE669B0}" type="slidenum">
              <a:rPr lang="nl-NL" smtClean="0"/>
              <a:pPr/>
              <a:t>2</a:t>
            </a:fld>
            <a:endParaRPr lang="nl-NL" dirty="0"/>
          </a:p>
        </p:txBody>
      </p:sp>
    </p:spTree>
    <p:extLst>
      <p:ext uri="{BB962C8B-B14F-4D97-AF65-F5344CB8AC3E}">
        <p14:creationId xmlns:p14="http://schemas.microsoft.com/office/powerpoint/2010/main" val="255961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9071F-7314-3F90-0AE2-DA0DC7399160}"/>
              </a:ext>
            </a:extLst>
          </p:cNvPr>
          <p:cNvSpPr>
            <a:spLocks noGrp="1"/>
          </p:cNvSpPr>
          <p:nvPr>
            <p:ph type="body" sz="quarter" idx="10"/>
          </p:nvPr>
        </p:nvSpPr>
        <p:spPr>
          <a:xfrm>
            <a:off x="2707274" y="1459473"/>
            <a:ext cx="5855993" cy="2471305"/>
          </a:xfrm>
        </p:spPr>
        <p:txBody>
          <a:bodyPr/>
          <a:lstStyle/>
          <a:p>
            <a:r>
              <a:rPr lang="en-GB" dirty="0"/>
              <a:t>In FLW quantification practice, there are three major </a:t>
            </a:r>
            <a:r>
              <a:rPr lang="en-GB" dirty="0">
                <a:solidFill>
                  <a:schemeClr val="accent2"/>
                </a:solidFill>
              </a:rPr>
              <a:t>quantification units</a:t>
            </a:r>
            <a:r>
              <a:rPr lang="en-GB" dirty="0"/>
              <a:t>: </a:t>
            </a:r>
          </a:p>
          <a:p>
            <a:pPr marL="228600" indent="-228600">
              <a:buClr>
                <a:schemeClr val="accent2"/>
              </a:buClr>
              <a:buSzPct val="100000"/>
              <a:buFont typeface="+mj-lt"/>
              <a:buAutoNum type="arabicPeriod"/>
            </a:pPr>
            <a:r>
              <a:rPr lang="en-GB" dirty="0"/>
              <a:t>Weight (kg, tons, </a:t>
            </a:r>
            <a:r>
              <a:rPr lang="en-GB" dirty="0" err="1"/>
              <a:t>Mtons</a:t>
            </a:r>
            <a:r>
              <a:rPr lang="en-GB" dirty="0"/>
              <a:t>, …) </a:t>
            </a:r>
          </a:p>
          <a:p>
            <a:pPr marL="228600" indent="-228600">
              <a:buClr>
                <a:schemeClr val="accent2"/>
              </a:buClr>
              <a:buSzPct val="100000"/>
              <a:buFont typeface="+mj-lt"/>
              <a:buAutoNum type="arabicPeriod"/>
            </a:pPr>
            <a:r>
              <a:rPr lang="nl-NL" dirty="0"/>
              <a:t>% of </a:t>
            </a:r>
            <a:r>
              <a:rPr lang="nl-NL" dirty="0" err="1"/>
              <a:t>production</a:t>
            </a:r>
            <a:r>
              <a:rPr lang="nl-NL" dirty="0"/>
              <a:t>/</a:t>
            </a:r>
            <a:r>
              <a:rPr lang="nl-NL" dirty="0" err="1"/>
              <a:t>inputs</a:t>
            </a:r>
            <a:endParaRPr lang="nl-NL" dirty="0"/>
          </a:p>
          <a:p>
            <a:pPr marL="228600" indent="-228600">
              <a:buClr>
                <a:schemeClr val="accent2"/>
              </a:buClr>
              <a:buSzPct val="100000"/>
              <a:buFont typeface="+mj-lt"/>
              <a:buAutoNum type="arabicPeriod"/>
            </a:pPr>
            <a:r>
              <a:rPr lang="nl-NL" dirty="0"/>
              <a:t>Value (money)</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2b) Decide on the </a:t>
            </a:r>
            <a:r>
              <a:rPr lang="en-US" dirty="0">
                <a:solidFill>
                  <a:schemeClr val="accent2"/>
                </a:solidFill>
              </a:rPr>
              <a:t>quantification unit</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5" name="Pijl: vijfhoek 18">
            <a:hlinkClick r:id="rId6" action="ppaction://hlinksldjump"/>
            <a:extLst>
              <a:ext uri="{FF2B5EF4-FFF2-40B4-BE49-F238E27FC236}">
                <a16:creationId xmlns:a16="http://schemas.microsoft.com/office/drawing/2014/main" id="{30C00992-EE18-5DC4-4456-7F92A0AF8E99}"/>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6" name="Rechthoek 6">
            <a:hlinkClick r:id="rId7" action="ppaction://hlinksldjump"/>
            <a:extLst>
              <a:ext uri="{FF2B5EF4-FFF2-40B4-BE49-F238E27FC236}">
                <a16:creationId xmlns:a16="http://schemas.microsoft.com/office/drawing/2014/main" id="{4088FCC8-74EF-1AAB-A1EA-25426C072D64}"/>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7" name="Vrije vorm: vorm 26">
            <a:hlinkClick r:id="rId8" action="ppaction://hlinksldjump"/>
            <a:extLst>
              <a:ext uri="{FF2B5EF4-FFF2-40B4-BE49-F238E27FC236}">
                <a16:creationId xmlns:a16="http://schemas.microsoft.com/office/drawing/2014/main" id="{B3C02390-01B5-F76E-6B61-38CC50BDFF20}"/>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18" name="Vrije vorm: vorm 27">
            <a:hlinkClick r:id="rId9" action="ppaction://hlinksldjump"/>
            <a:extLst>
              <a:ext uri="{FF2B5EF4-FFF2-40B4-BE49-F238E27FC236}">
                <a16:creationId xmlns:a16="http://schemas.microsoft.com/office/drawing/2014/main" id="{A27A735C-CFE4-1CBB-1276-0E27D74789F9}"/>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19" name="Vrije vorm: vorm 29">
            <a:hlinkClick r:id="rId10" action="ppaction://hlinksldjump"/>
            <a:extLst>
              <a:ext uri="{FF2B5EF4-FFF2-40B4-BE49-F238E27FC236}">
                <a16:creationId xmlns:a16="http://schemas.microsoft.com/office/drawing/2014/main" id="{81982003-2FCC-A763-57C9-BA7EF7480E21}"/>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21" name="TextBox 20">
            <a:hlinkClick r:id="" action="ppaction://hlinkshowjump?jump=lastslideviewed"/>
            <a:extLst>
              <a:ext uri="{FF2B5EF4-FFF2-40B4-BE49-F238E27FC236}">
                <a16:creationId xmlns:a16="http://schemas.microsoft.com/office/drawing/2014/main" id="{ADF86908-2406-0B40-6A0F-0B2E2FAC0E40}"/>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2" name="Arrow: Right 21">
            <a:hlinkClick r:id="" action="ppaction://hlinkshowjump?jump=nextslide"/>
            <a:extLst>
              <a:ext uri="{FF2B5EF4-FFF2-40B4-BE49-F238E27FC236}">
                <a16:creationId xmlns:a16="http://schemas.microsoft.com/office/drawing/2014/main" id="{67B1664C-8685-F9C9-1812-450853AB1DC4}"/>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4" name="TextBox 3">
            <a:hlinkClick r:id="rId11" action="ppaction://hlinksldjump"/>
            <a:extLst>
              <a:ext uri="{FF2B5EF4-FFF2-40B4-BE49-F238E27FC236}">
                <a16:creationId xmlns:a16="http://schemas.microsoft.com/office/drawing/2014/main" id="{BDADC0B5-2649-78CB-1826-80C2AF1113A7}"/>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1"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376CCBAB-35F0-976F-AEF3-15A6BE36F443}"/>
              </a:ext>
            </a:extLst>
          </p:cNvPr>
          <p:cNvSpPr>
            <a:spLocks noGrp="1"/>
          </p:cNvSpPr>
          <p:nvPr>
            <p:ph type="sldNum" sz="quarter" idx="11"/>
          </p:nvPr>
        </p:nvSpPr>
        <p:spPr/>
        <p:txBody>
          <a:bodyPr/>
          <a:lstStyle/>
          <a:p>
            <a:fld id="{F25965E0-7062-474C-8671-DB3A3CE669B0}" type="slidenum">
              <a:rPr lang="nl-NL" smtClean="0"/>
              <a:pPr/>
              <a:t>20</a:t>
            </a:fld>
            <a:endParaRPr lang="nl-NL" dirty="0"/>
          </a:p>
        </p:txBody>
      </p:sp>
    </p:spTree>
    <p:extLst>
      <p:ext uri="{BB962C8B-B14F-4D97-AF65-F5344CB8AC3E}">
        <p14:creationId xmlns:p14="http://schemas.microsoft.com/office/powerpoint/2010/main" val="382710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9071F-7314-3F90-0AE2-DA0DC7399160}"/>
              </a:ext>
            </a:extLst>
          </p:cNvPr>
          <p:cNvSpPr>
            <a:spLocks noGrp="1"/>
          </p:cNvSpPr>
          <p:nvPr>
            <p:ph type="body" sz="quarter" idx="10"/>
          </p:nvPr>
        </p:nvSpPr>
        <p:spPr>
          <a:xfrm>
            <a:off x="2707274" y="1459473"/>
            <a:ext cx="5855993" cy="2471305"/>
          </a:xfrm>
        </p:spPr>
        <p:txBody>
          <a:bodyPr/>
          <a:lstStyle/>
          <a:p>
            <a:r>
              <a:rPr lang="en-GB" dirty="0"/>
              <a:t>Other examples of </a:t>
            </a:r>
            <a:r>
              <a:rPr lang="en-GB" dirty="0">
                <a:solidFill>
                  <a:schemeClr val="accent2"/>
                </a:solidFill>
              </a:rPr>
              <a:t>quantification units </a:t>
            </a:r>
            <a:r>
              <a:rPr lang="en-GB" dirty="0"/>
              <a:t>are:</a:t>
            </a:r>
          </a:p>
          <a:p>
            <a:pPr lvl="1"/>
            <a:r>
              <a:rPr lang="en-GB" dirty="0"/>
              <a:t>Food loss index (index for FLW % compared to reference year; </a:t>
            </a:r>
            <a:br>
              <a:rPr lang="en-GB" dirty="0"/>
            </a:br>
            <a:r>
              <a:rPr lang="en-GB" dirty="0"/>
              <a:t>like FAO with 2015 index =100)</a:t>
            </a:r>
          </a:p>
          <a:p>
            <a:pPr lvl="1"/>
            <a:r>
              <a:rPr lang="en-GB" dirty="0"/>
              <a:t>Kg per capita</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2b) Decide on the </a:t>
            </a:r>
            <a:r>
              <a:rPr lang="en-US" dirty="0">
                <a:solidFill>
                  <a:schemeClr val="accent2"/>
                </a:solidFill>
              </a:rPr>
              <a:t>quantification unit</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5" name="Pijl: vijfhoek 18">
            <a:hlinkClick r:id="rId6" action="ppaction://hlinksldjump"/>
            <a:extLst>
              <a:ext uri="{FF2B5EF4-FFF2-40B4-BE49-F238E27FC236}">
                <a16:creationId xmlns:a16="http://schemas.microsoft.com/office/drawing/2014/main" id="{D68BF709-7366-1CB3-B722-732896FCC0D9}"/>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6" name="Rechthoek 6">
            <a:hlinkClick r:id="rId7" action="ppaction://hlinksldjump"/>
            <a:extLst>
              <a:ext uri="{FF2B5EF4-FFF2-40B4-BE49-F238E27FC236}">
                <a16:creationId xmlns:a16="http://schemas.microsoft.com/office/drawing/2014/main" id="{5377727A-8566-FABE-A98F-48532D34C64B}"/>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7" name="Vrije vorm: vorm 26">
            <a:hlinkClick r:id="rId8" action="ppaction://hlinksldjump"/>
            <a:extLst>
              <a:ext uri="{FF2B5EF4-FFF2-40B4-BE49-F238E27FC236}">
                <a16:creationId xmlns:a16="http://schemas.microsoft.com/office/drawing/2014/main" id="{A7150709-6952-5F03-4A5E-2F98E059E185}"/>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18" name="Vrije vorm: vorm 27">
            <a:hlinkClick r:id="rId9" action="ppaction://hlinksldjump"/>
            <a:extLst>
              <a:ext uri="{FF2B5EF4-FFF2-40B4-BE49-F238E27FC236}">
                <a16:creationId xmlns:a16="http://schemas.microsoft.com/office/drawing/2014/main" id="{B14354F1-D1CD-D0A9-8AA3-D23C6130BD56}"/>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19" name="Vrije vorm: vorm 29">
            <a:hlinkClick r:id="rId10" action="ppaction://hlinksldjump"/>
            <a:extLst>
              <a:ext uri="{FF2B5EF4-FFF2-40B4-BE49-F238E27FC236}">
                <a16:creationId xmlns:a16="http://schemas.microsoft.com/office/drawing/2014/main" id="{F8451D2A-337E-66B1-C6E8-F3C630F98C94}"/>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21" name="TextBox 20">
            <a:hlinkClick r:id="" action="ppaction://hlinkshowjump?jump=lastslideviewed"/>
            <a:extLst>
              <a:ext uri="{FF2B5EF4-FFF2-40B4-BE49-F238E27FC236}">
                <a16:creationId xmlns:a16="http://schemas.microsoft.com/office/drawing/2014/main" id="{5B7B1343-8491-F26D-31E1-EC51247BBCD2}"/>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2" name="Arrow: Right 21">
            <a:hlinkClick r:id="" action="ppaction://hlinkshowjump?jump=nextslide"/>
            <a:extLst>
              <a:ext uri="{FF2B5EF4-FFF2-40B4-BE49-F238E27FC236}">
                <a16:creationId xmlns:a16="http://schemas.microsoft.com/office/drawing/2014/main" id="{82A1949C-5F1F-1337-C7B6-A731E3A3B3DF}"/>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4" name="TextBox 3">
            <a:hlinkClick r:id="rId11" action="ppaction://hlinksldjump"/>
            <a:extLst>
              <a:ext uri="{FF2B5EF4-FFF2-40B4-BE49-F238E27FC236}">
                <a16:creationId xmlns:a16="http://schemas.microsoft.com/office/drawing/2014/main" id="{BB5B791F-AC93-59C0-B8A6-ACFEE0108EC6}"/>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1"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AA29BA5D-5747-0B44-749C-4A28DF1D96D4}"/>
              </a:ext>
            </a:extLst>
          </p:cNvPr>
          <p:cNvSpPr>
            <a:spLocks noGrp="1"/>
          </p:cNvSpPr>
          <p:nvPr>
            <p:ph type="sldNum" sz="quarter" idx="11"/>
          </p:nvPr>
        </p:nvSpPr>
        <p:spPr/>
        <p:txBody>
          <a:bodyPr/>
          <a:lstStyle/>
          <a:p>
            <a:fld id="{F25965E0-7062-474C-8671-DB3A3CE669B0}" type="slidenum">
              <a:rPr lang="nl-NL" smtClean="0"/>
              <a:pPr/>
              <a:t>21</a:t>
            </a:fld>
            <a:endParaRPr lang="nl-NL" dirty="0"/>
          </a:p>
        </p:txBody>
      </p:sp>
    </p:spTree>
    <p:extLst>
      <p:ext uri="{BB962C8B-B14F-4D97-AF65-F5344CB8AC3E}">
        <p14:creationId xmlns:p14="http://schemas.microsoft.com/office/powerpoint/2010/main" val="991195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9071F-7314-3F90-0AE2-DA0DC7399160}"/>
              </a:ext>
            </a:extLst>
          </p:cNvPr>
          <p:cNvSpPr>
            <a:spLocks noGrp="1"/>
          </p:cNvSpPr>
          <p:nvPr>
            <p:ph type="body" sz="quarter" idx="10"/>
          </p:nvPr>
        </p:nvSpPr>
        <p:spPr>
          <a:xfrm>
            <a:off x="2707274" y="1459473"/>
            <a:ext cx="5855993" cy="2471305"/>
          </a:xfrm>
        </p:spPr>
        <p:txBody>
          <a:bodyPr/>
          <a:lstStyle/>
          <a:p>
            <a:r>
              <a:rPr lang="en-GB" dirty="0"/>
              <a:t>Quantification can be done by interviews, literature review, measurements, …. Hence, measurements are quantifications, but not all quantifications are measurements! (See step 4)</a:t>
            </a:r>
          </a:p>
          <a:p>
            <a:r>
              <a:rPr lang="en-GB" u="sng" dirty="0"/>
              <a:t>If you want to measure</a:t>
            </a:r>
            <a:r>
              <a:rPr lang="en-GB" dirty="0"/>
              <a:t>, some </a:t>
            </a:r>
            <a:r>
              <a:rPr lang="en-GB" dirty="0">
                <a:solidFill>
                  <a:schemeClr val="accent2"/>
                </a:solidFill>
              </a:rPr>
              <a:t>quantification units</a:t>
            </a:r>
            <a:r>
              <a:rPr lang="en-GB" dirty="0"/>
              <a:t> require other data, </a:t>
            </a:r>
            <a:br>
              <a:rPr lang="en-GB" dirty="0"/>
            </a:br>
            <a:r>
              <a:rPr lang="en-GB" dirty="0"/>
              <a:t>not related to FLW:</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2b) Remarks on the </a:t>
            </a:r>
            <a:r>
              <a:rPr lang="en-US" dirty="0">
                <a:solidFill>
                  <a:schemeClr val="accent2"/>
                </a:solidFill>
              </a:rPr>
              <a:t>quantification unit</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cxnSp>
        <p:nvCxnSpPr>
          <p:cNvPr id="32" name="Straight Arrow Connector 31">
            <a:extLst>
              <a:ext uri="{FF2B5EF4-FFF2-40B4-BE49-F238E27FC236}">
                <a16:creationId xmlns:a16="http://schemas.microsoft.com/office/drawing/2014/main" id="{E7EE298F-39B4-33A7-4AF5-F542BB8A5C83}"/>
              </a:ext>
            </a:extLst>
          </p:cNvPr>
          <p:cNvCxnSpPr/>
          <p:nvPr/>
        </p:nvCxnSpPr>
        <p:spPr>
          <a:xfrm flipH="1">
            <a:off x="6141560" y="4226330"/>
            <a:ext cx="535384" cy="5696"/>
          </a:xfrm>
          <a:prstGeom prst="straightConnector1">
            <a:avLst/>
          </a:prstGeom>
          <a:ln w="158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4" name="Pijl: vijfhoek 18">
            <a:hlinkClick r:id="rId6" action="ppaction://hlinksldjump"/>
            <a:extLst>
              <a:ext uri="{FF2B5EF4-FFF2-40B4-BE49-F238E27FC236}">
                <a16:creationId xmlns:a16="http://schemas.microsoft.com/office/drawing/2014/main" id="{4E68FA2C-2834-A614-A7D7-AA155FAF02A9}"/>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6" name="Rechthoek 6">
            <a:hlinkClick r:id="rId7" action="ppaction://hlinksldjump"/>
            <a:extLst>
              <a:ext uri="{FF2B5EF4-FFF2-40B4-BE49-F238E27FC236}">
                <a16:creationId xmlns:a16="http://schemas.microsoft.com/office/drawing/2014/main" id="{688C8FA1-B564-0881-DED4-101A7446A07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1" name="Vrije vorm: vorm 26">
            <a:hlinkClick r:id="rId8" action="ppaction://hlinksldjump"/>
            <a:extLst>
              <a:ext uri="{FF2B5EF4-FFF2-40B4-BE49-F238E27FC236}">
                <a16:creationId xmlns:a16="http://schemas.microsoft.com/office/drawing/2014/main" id="{089B6D36-7E4D-086D-9E04-44C64FD17C46}"/>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22" name="Vrije vorm: vorm 27">
            <a:hlinkClick r:id="rId9" action="ppaction://hlinksldjump"/>
            <a:extLst>
              <a:ext uri="{FF2B5EF4-FFF2-40B4-BE49-F238E27FC236}">
                <a16:creationId xmlns:a16="http://schemas.microsoft.com/office/drawing/2014/main" id="{15934EB2-0E04-ABA7-1DA5-1A0F0964D682}"/>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28" name="Vrije vorm: vorm 29">
            <a:hlinkClick r:id="rId10" action="ppaction://hlinksldjump"/>
            <a:extLst>
              <a:ext uri="{FF2B5EF4-FFF2-40B4-BE49-F238E27FC236}">
                <a16:creationId xmlns:a16="http://schemas.microsoft.com/office/drawing/2014/main" id="{F6EF3B1D-96C6-9C78-68BA-E7A12BFC4B3C}"/>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29" name="TextBox 28">
            <a:extLst>
              <a:ext uri="{FF2B5EF4-FFF2-40B4-BE49-F238E27FC236}">
                <a16:creationId xmlns:a16="http://schemas.microsoft.com/office/drawing/2014/main" id="{FD375F40-756F-11BF-3E7A-102650E2FE72}"/>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33" name="TextBox 32">
            <a:hlinkClick r:id="" action="ppaction://hlinkshowjump?jump=lastslideviewed"/>
            <a:extLst>
              <a:ext uri="{FF2B5EF4-FFF2-40B4-BE49-F238E27FC236}">
                <a16:creationId xmlns:a16="http://schemas.microsoft.com/office/drawing/2014/main" id="{49FC064C-A8CD-0903-25B2-6842D4F1483E}"/>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TextBox 3">
            <a:hlinkClick r:id="rId11" action="ppaction://hlinksldjump"/>
            <a:extLst>
              <a:ext uri="{FF2B5EF4-FFF2-40B4-BE49-F238E27FC236}">
                <a16:creationId xmlns:a16="http://schemas.microsoft.com/office/drawing/2014/main" id="{5AB9ABF8-7056-BA49-9B1C-8B79B398B88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1"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37" name="TextBox 36">
            <a:extLst>
              <a:ext uri="{FF2B5EF4-FFF2-40B4-BE49-F238E27FC236}">
                <a16:creationId xmlns:a16="http://schemas.microsoft.com/office/drawing/2014/main" id="{AC97D893-C28B-F3A9-ECAB-90F08C228D0D}"/>
              </a:ext>
            </a:extLst>
          </p:cNvPr>
          <p:cNvSpPr txBox="1"/>
          <p:nvPr/>
        </p:nvSpPr>
        <p:spPr>
          <a:xfrm>
            <a:off x="2798308" y="3359141"/>
            <a:ext cx="1044000" cy="360000"/>
          </a:xfrm>
          <a:prstGeom prst="rect">
            <a:avLst/>
          </a:prstGeom>
          <a:solidFill>
            <a:schemeClr val="accent2"/>
          </a:solidFill>
        </p:spPr>
        <p:txBody>
          <a:bodyPr wrap="none" tIns="36000" bIns="36000" rtlCol="0" anchor="ctr" anchorCtr="0">
            <a:noAutofit/>
          </a:bodyPr>
          <a:lstStyle/>
          <a:p>
            <a:pPr>
              <a:lnSpc>
                <a:spcPts val="1800"/>
              </a:lnSpc>
            </a:pPr>
            <a:r>
              <a:rPr lang="en-GB" sz="1200" dirty="0">
                <a:solidFill>
                  <a:schemeClr val="bg1"/>
                </a:solidFill>
                <a:latin typeface="+mn-lt"/>
              </a:rPr>
              <a:t>FLW weight</a:t>
            </a:r>
            <a:endParaRPr lang="nl-NL" sz="1200" dirty="0" err="1">
              <a:solidFill>
                <a:schemeClr val="bg1"/>
              </a:solidFill>
              <a:latin typeface="+mn-lt"/>
            </a:endParaRPr>
          </a:p>
        </p:txBody>
      </p:sp>
      <p:sp>
        <p:nvSpPr>
          <p:cNvPr id="38" name="TextBox 37">
            <a:extLst>
              <a:ext uri="{FF2B5EF4-FFF2-40B4-BE49-F238E27FC236}">
                <a16:creationId xmlns:a16="http://schemas.microsoft.com/office/drawing/2014/main" id="{9E10D162-761A-2F29-1321-AD1AFB16A593}"/>
              </a:ext>
            </a:extLst>
          </p:cNvPr>
          <p:cNvSpPr txBox="1"/>
          <p:nvPr/>
        </p:nvSpPr>
        <p:spPr>
          <a:xfrm>
            <a:off x="4648735" y="2886577"/>
            <a:ext cx="1479699" cy="360000"/>
          </a:xfrm>
          <a:prstGeom prst="rect">
            <a:avLst/>
          </a:prstGeom>
          <a:solidFill>
            <a:schemeClr val="accent2"/>
          </a:solidFill>
        </p:spPr>
        <p:txBody>
          <a:bodyPr wrap="none" tIns="36000" bIns="36000" rtlCol="0" anchor="ctr" anchorCtr="0">
            <a:noAutofit/>
          </a:bodyPr>
          <a:lstStyle/>
          <a:p>
            <a:pPr>
              <a:lnSpc>
                <a:spcPts val="1800"/>
              </a:lnSpc>
            </a:pPr>
            <a:r>
              <a:rPr lang="en-GB" sz="1200" dirty="0">
                <a:solidFill>
                  <a:schemeClr val="bg1"/>
                </a:solidFill>
                <a:latin typeface="+mn-lt"/>
              </a:rPr>
              <a:t>FLW value</a:t>
            </a:r>
            <a:endParaRPr lang="nl-NL" sz="1200" dirty="0" err="1">
              <a:solidFill>
                <a:schemeClr val="bg1"/>
              </a:solidFill>
              <a:latin typeface="+mn-lt"/>
            </a:endParaRPr>
          </a:p>
        </p:txBody>
      </p:sp>
      <p:sp>
        <p:nvSpPr>
          <p:cNvPr id="39" name="TextBox 38">
            <a:extLst>
              <a:ext uri="{FF2B5EF4-FFF2-40B4-BE49-F238E27FC236}">
                <a16:creationId xmlns:a16="http://schemas.microsoft.com/office/drawing/2014/main" id="{ADAC9597-6C0E-3B56-4D9F-DA2C778DDC24}"/>
              </a:ext>
            </a:extLst>
          </p:cNvPr>
          <p:cNvSpPr txBox="1"/>
          <p:nvPr/>
        </p:nvSpPr>
        <p:spPr>
          <a:xfrm>
            <a:off x="4648735" y="3359141"/>
            <a:ext cx="1479700" cy="360000"/>
          </a:xfrm>
          <a:prstGeom prst="rect">
            <a:avLst/>
          </a:prstGeom>
          <a:solidFill>
            <a:schemeClr val="accent2"/>
          </a:solidFill>
        </p:spPr>
        <p:txBody>
          <a:bodyPr wrap="none" tIns="36000" bIns="36000" rtlCol="0" anchor="ctr" anchorCtr="0">
            <a:noAutofit/>
          </a:bodyPr>
          <a:lstStyle/>
          <a:p>
            <a:pPr>
              <a:lnSpc>
                <a:spcPts val="1800"/>
              </a:lnSpc>
            </a:pPr>
            <a:r>
              <a:rPr lang="en-GB" sz="1200" dirty="0">
                <a:solidFill>
                  <a:schemeClr val="bg1"/>
                </a:solidFill>
                <a:latin typeface="+mn-lt"/>
              </a:rPr>
              <a:t>FLW % prod/inputs</a:t>
            </a:r>
            <a:endParaRPr lang="nl-NL" sz="1200" dirty="0" err="1">
              <a:solidFill>
                <a:schemeClr val="bg1"/>
              </a:solidFill>
              <a:latin typeface="+mn-lt"/>
            </a:endParaRPr>
          </a:p>
        </p:txBody>
      </p:sp>
      <p:sp>
        <p:nvSpPr>
          <p:cNvPr id="40" name="TextBox 39">
            <a:extLst>
              <a:ext uri="{FF2B5EF4-FFF2-40B4-BE49-F238E27FC236}">
                <a16:creationId xmlns:a16="http://schemas.microsoft.com/office/drawing/2014/main" id="{BE3A7E09-3757-00A6-1EB7-62F8CA229515}"/>
              </a:ext>
            </a:extLst>
          </p:cNvPr>
          <p:cNvSpPr txBox="1"/>
          <p:nvPr/>
        </p:nvSpPr>
        <p:spPr>
          <a:xfrm>
            <a:off x="4648734" y="3845441"/>
            <a:ext cx="1479699" cy="360000"/>
          </a:xfrm>
          <a:prstGeom prst="rect">
            <a:avLst/>
          </a:prstGeom>
          <a:solidFill>
            <a:schemeClr val="accent2"/>
          </a:solidFill>
        </p:spPr>
        <p:txBody>
          <a:bodyPr wrap="none" tIns="36000" bIns="36000" rtlCol="0" anchor="ctr" anchorCtr="0">
            <a:noAutofit/>
          </a:bodyPr>
          <a:lstStyle/>
          <a:p>
            <a:pPr>
              <a:lnSpc>
                <a:spcPts val="1800"/>
              </a:lnSpc>
            </a:pPr>
            <a:r>
              <a:rPr lang="en-GB" sz="1200" dirty="0">
                <a:solidFill>
                  <a:schemeClr val="bg1"/>
                </a:solidFill>
                <a:latin typeface="+mn-lt"/>
              </a:rPr>
              <a:t>FLW kg per capita</a:t>
            </a:r>
            <a:endParaRPr lang="nl-NL" sz="1200" dirty="0" err="1">
              <a:solidFill>
                <a:schemeClr val="bg1"/>
              </a:solidFill>
              <a:latin typeface="+mn-lt"/>
            </a:endParaRPr>
          </a:p>
        </p:txBody>
      </p:sp>
      <p:sp>
        <p:nvSpPr>
          <p:cNvPr id="41" name="TextBox 40">
            <a:extLst>
              <a:ext uri="{FF2B5EF4-FFF2-40B4-BE49-F238E27FC236}">
                <a16:creationId xmlns:a16="http://schemas.microsoft.com/office/drawing/2014/main" id="{EB978942-A925-F161-0746-1AB627813F78}"/>
              </a:ext>
            </a:extLst>
          </p:cNvPr>
          <p:cNvSpPr txBox="1"/>
          <p:nvPr/>
        </p:nvSpPr>
        <p:spPr>
          <a:xfrm>
            <a:off x="6891054" y="2910745"/>
            <a:ext cx="516488" cy="300531"/>
          </a:xfrm>
          <a:prstGeom prst="rect">
            <a:avLst/>
          </a:prstGeom>
          <a:noFill/>
        </p:spPr>
        <p:txBody>
          <a:bodyPr wrap="none" rtlCol="0">
            <a:spAutoFit/>
          </a:bodyPr>
          <a:lstStyle/>
          <a:p>
            <a:pPr>
              <a:lnSpc>
                <a:spcPts val="1800"/>
              </a:lnSpc>
            </a:pPr>
            <a:r>
              <a:rPr lang="en-GB" sz="1200" dirty="0">
                <a:latin typeface="+mn-lt"/>
              </a:rPr>
              <a:t>price</a:t>
            </a:r>
            <a:endParaRPr lang="nl-NL" sz="1200" dirty="0" err="1">
              <a:latin typeface="+mn-lt"/>
            </a:endParaRPr>
          </a:p>
        </p:txBody>
      </p:sp>
      <p:sp>
        <p:nvSpPr>
          <p:cNvPr id="42" name="TextBox 41">
            <a:extLst>
              <a:ext uri="{FF2B5EF4-FFF2-40B4-BE49-F238E27FC236}">
                <a16:creationId xmlns:a16="http://schemas.microsoft.com/office/drawing/2014/main" id="{14944167-2F26-E87F-2131-3A9AA72A475C}"/>
              </a:ext>
            </a:extLst>
          </p:cNvPr>
          <p:cNvSpPr txBox="1"/>
          <p:nvPr/>
        </p:nvSpPr>
        <p:spPr>
          <a:xfrm>
            <a:off x="6891054" y="3378034"/>
            <a:ext cx="1351652" cy="300531"/>
          </a:xfrm>
          <a:prstGeom prst="rect">
            <a:avLst/>
          </a:prstGeom>
          <a:noFill/>
        </p:spPr>
        <p:txBody>
          <a:bodyPr wrap="none" rtlCol="0">
            <a:spAutoFit/>
          </a:bodyPr>
          <a:lstStyle/>
          <a:p>
            <a:pPr>
              <a:lnSpc>
                <a:spcPts val="1800"/>
              </a:lnSpc>
            </a:pPr>
            <a:r>
              <a:rPr lang="en-GB" sz="1200" dirty="0">
                <a:latin typeface="+mn-lt"/>
              </a:rPr>
              <a:t>prod/input weight</a:t>
            </a:r>
            <a:endParaRPr lang="nl-NL" sz="1200" dirty="0" err="1">
              <a:latin typeface="+mn-lt"/>
            </a:endParaRPr>
          </a:p>
        </p:txBody>
      </p:sp>
      <p:sp>
        <p:nvSpPr>
          <p:cNvPr id="43" name="TextBox 42">
            <a:extLst>
              <a:ext uri="{FF2B5EF4-FFF2-40B4-BE49-F238E27FC236}">
                <a16:creationId xmlns:a16="http://schemas.microsoft.com/office/drawing/2014/main" id="{281F711F-8B6E-0D18-483B-89D1F7DD870E}"/>
              </a:ext>
            </a:extLst>
          </p:cNvPr>
          <p:cNvSpPr txBox="1"/>
          <p:nvPr/>
        </p:nvSpPr>
        <p:spPr>
          <a:xfrm>
            <a:off x="6891054" y="3865578"/>
            <a:ext cx="1205779" cy="300531"/>
          </a:xfrm>
          <a:prstGeom prst="rect">
            <a:avLst/>
          </a:prstGeom>
          <a:noFill/>
        </p:spPr>
        <p:txBody>
          <a:bodyPr wrap="none" rtlCol="0">
            <a:spAutoFit/>
          </a:bodyPr>
          <a:lstStyle/>
          <a:p>
            <a:pPr>
              <a:lnSpc>
                <a:spcPts val="1800"/>
              </a:lnSpc>
            </a:pPr>
            <a:r>
              <a:rPr lang="en-GB" sz="1200" dirty="0">
                <a:latin typeface="+mn-lt"/>
              </a:rPr>
              <a:t>population size</a:t>
            </a:r>
            <a:endParaRPr lang="nl-NL" sz="1200" dirty="0" err="1">
              <a:latin typeface="+mn-lt"/>
            </a:endParaRPr>
          </a:p>
        </p:txBody>
      </p:sp>
      <p:sp>
        <p:nvSpPr>
          <p:cNvPr id="44" name="Vrije vorm: vorm 53">
            <a:extLst>
              <a:ext uri="{FF2B5EF4-FFF2-40B4-BE49-F238E27FC236}">
                <a16:creationId xmlns:a16="http://schemas.microsoft.com/office/drawing/2014/main" id="{35487320-37EF-D22D-3732-52DA125EFAB1}"/>
              </a:ext>
            </a:extLst>
          </p:cNvPr>
          <p:cNvSpPr/>
          <p:nvPr/>
        </p:nvSpPr>
        <p:spPr>
          <a:xfrm>
            <a:off x="3315263" y="3063015"/>
            <a:ext cx="1211693" cy="265761"/>
          </a:xfrm>
          <a:custGeom>
            <a:avLst/>
            <a:gdLst>
              <a:gd name="connsiteX0" fmla="*/ 0 w 1211693"/>
              <a:gd name="connsiteY0" fmla="*/ 265761 h 265761"/>
              <a:gd name="connsiteX1" fmla="*/ 0 w 1211693"/>
              <a:gd name="connsiteY1" fmla="*/ 0 h 265761"/>
              <a:gd name="connsiteX2" fmla="*/ 1211693 w 1211693"/>
              <a:gd name="connsiteY2" fmla="*/ 0 h 265761"/>
            </a:gdLst>
            <a:ahLst/>
            <a:cxnLst>
              <a:cxn ang="0">
                <a:pos x="connsiteX0" y="connsiteY0"/>
              </a:cxn>
              <a:cxn ang="0">
                <a:pos x="connsiteX1" y="connsiteY1"/>
              </a:cxn>
              <a:cxn ang="0">
                <a:pos x="connsiteX2" y="connsiteY2"/>
              </a:cxn>
            </a:cxnLst>
            <a:rect l="l" t="t" r="r" b="b"/>
            <a:pathLst>
              <a:path w="1211693" h="265761">
                <a:moveTo>
                  <a:pt x="0" y="265761"/>
                </a:moveTo>
                <a:lnTo>
                  <a:pt x="0" y="0"/>
                </a:lnTo>
                <a:lnTo>
                  <a:pt x="1211693" y="0"/>
                </a:lnTo>
              </a:path>
            </a:pathLst>
          </a:custGeom>
          <a:noFill/>
          <a:ln w="127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Vrije vorm: vorm 54">
            <a:extLst>
              <a:ext uri="{FF2B5EF4-FFF2-40B4-BE49-F238E27FC236}">
                <a16:creationId xmlns:a16="http://schemas.microsoft.com/office/drawing/2014/main" id="{AECB31AB-11BB-7A39-B094-35FD52A42537}"/>
              </a:ext>
            </a:extLst>
          </p:cNvPr>
          <p:cNvSpPr/>
          <p:nvPr/>
        </p:nvSpPr>
        <p:spPr>
          <a:xfrm flipV="1">
            <a:off x="3315263" y="3750082"/>
            <a:ext cx="1211693" cy="265761"/>
          </a:xfrm>
          <a:custGeom>
            <a:avLst/>
            <a:gdLst>
              <a:gd name="connsiteX0" fmla="*/ 0 w 1211693"/>
              <a:gd name="connsiteY0" fmla="*/ 265761 h 265761"/>
              <a:gd name="connsiteX1" fmla="*/ 0 w 1211693"/>
              <a:gd name="connsiteY1" fmla="*/ 0 h 265761"/>
              <a:gd name="connsiteX2" fmla="*/ 1211693 w 1211693"/>
              <a:gd name="connsiteY2" fmla="*/ 0 h 265761"/>
            </a:gdLst>
            <a:ahLst/>
            <a:cxnLst>
              <a:cxn ang="0">
                <a:pos x="connsiteX0" y="connsiteY0"/>
              </a:cxn>
              <a:cxn ang="0">
                <a:pos x="connsiteX1" y="connsiteY1"/>
              </a:cxn>
              <a:cxn ang="0">
                <a:pos x="connsiteX2" y="connsiteY2"/>
              </a:cxn>
            </a:cxnLst>
            <a:rect l="l" t="t" r="r" b="b"/>
            <a:pathLst>
              <a:path w="1211693" h="265761">
                <a:moveTo>
                  <a:pt x="0" y="265761"/>
                </a:moveTo>
                <a:lnTo>
                  <a:pt x="0" y="0"/>
                </a:lnTo>
                <a:lnTo>
                  <a:pt x="1211693" y="0"/>
                </a:lnTo>
              </a:path>
            </a:pathLst>
          </a:custGeom>
          <a:noFill/>
          <a:ln w="127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6" name="Rechte verbindingslijn 56">
            <a:extLst>
              <a:ext uri="{FF2B5EF4-FFF2-40B4-BE49-F238E27FC236}">
                <a16:creationId xmlns:a16="http://schemas.microsoft.com/office/drawing/2014/main" id="{0A6385E2-85CF-7B6D-B8BD-F06E70EED3BF}"/>
              </a:ext>
            </a:extLst>
          </p:cNvPr>
          <p:cNvCxnSpPr>
            <a:cxnSpLocks/>
          </p:cNvCxnSpPr>
          <p:nvPr/>
        </p:nvCxnSpPr>
        <p:spPr>
          <a:xfrm>
            <a:off x="3864804" y="3539141"/>
            <a:ext cx="662152" cy="0"/>
          </a:xfrm>
          <a:prstGeom prst="line">
            <a:avLst/>
          </a:prstGeom>
          <a:noFill/>
          <a:ln w="127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7" name="Rechte verbindingslijn 57">
            <a:extLst>
              <a:ext uri="{FF2B5EF4-FFF2-40B4-BE49-F238E27FC236}">
                <a16:creationId xmlns:a16="http://schemas.microsoft.com/office/drawing/2014/main" id="{26FE8500-D1FC-DE8D-B73A-3113A13AA3EF}"/>
              </a:ext>
            </a:extLst>
          </p:cNvPr>
          <p:cNvCxnSpPr>
            <a:cxnSpLocks/>
          </p:cNvCxnSpPr>
          <p:nvPr/>
        </p:nvCxnSpPr>
        <p:spPr>
          <a:xfrm flipH="1">
            <a:off x="6224398" y="3063015"/>
            <a:ext cx="662152" cy="0"/>
          </a:xfrm>
          <a:prstGeom prst="line">
            <a:avLst/>
          </a:prstGeom>
          <a:noFill/>
          <a:ln w="127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8" name="Rechte verbindingslijn 58">
            <a:extLst>
              <a:ext uri="{FF2B5EF4-FFF2-40B4-BE49-F238E27FC236}">
                <a16:creationId xmlns:a16="http://schemas.microsoft.com/office/drawing/2014/main" id="{71CF07F5-B3EA-5337-83D2-3091B7D9E461}"/>
              </a:ext>
            </a:extLst>
          </p:cNvPr>
          <p:cNvCxnSpPr>
            <a:cxnSpLocks/>
          </p:cNvCxnSpPr>
          <p:nvPr/>
        </p:nvCxnSpPr>
        <p:spPr>
          <a:xfrm flipH="1">
            <a:off x="6224398" y="3547242"/>
            <a:ext cx="662152" cy="0"/>
          </a:xfrm>
          <a:prstGeom prst="line">
            <a:avLst/>
          </a:prstGeom>
          <a:noFill/>
          <a:ln w="127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9" name="Rechte verbindingslijn 59">
            <a:extLst>
              <a:ext uri="{FF2B5EF4-FFF2-40B4-BE49-F238E27FC236}">
                <a16:creationId xmlns:a16="http://schemas.microsoft.com/office/drawing/2014/main" id="{6476D70C-17DD-8376-EB55-3B078D403D89}"/>
              </a:ext>
            </a:extLst>
          </p:cNvPr>
          <p:cNvCxnSpPr>
            <a:cxnSpLocks/>
          </p:cNvCxnSpPr>
          <p:nvPr/>
        </p:nvCxnSpPr>
        <p:spPr>
          <a:xfrm flipH="1">
            <a:off x="6224398" y="4031469"/>
            <a:ext cx="662152" cy="0"/>
          </a:xfrm>
          <a:prstGeom prst="line">
            <a:avLst/>
          </a:prstGeom>
          <a:noFill/>
          <a:ln w="127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5" name="Slide Number Placeholder 4">
            <a:extLst>
              <a:ext uri="{FF2B5EF4-FFF2-40B4-BE49-F238E27FC236}">
                <a16:creationId xmlns:a16="http://schemas.microsoft.com/office/drawing/2014/main" id="{2AD5407D-77CE-A01F-EEC7-CCDDBCF67286}"/>
              </a:ext>
            </a:extLst>
          </p:cNvPr>
          <p:cNvSpPr>
            <a:spLocks noGrp="1"/>
          </p:cNvSpPr>
          <p:nvPr>
            <p:ph type="sldNum" sz="quarter" idx="11"/>
          </p:nvPr>
        </p:nvSpPr>
        <p:spPr/>
        <p:txBody>
          <a:bodyPr/>
          <a:lstStyle/>
          <a:p>
            <a:fld id="{F25965E0-7062-474C-8671-DB3A3CE669B0}" type="slidenum">
              <a:rPr lang="nl-NL" smtClean="0"/>
              <a:pPr/>
              <a:t>22</a:t>
            </a:fld>
            <a:endParaRPr lang="nl-NL" dirty="0"/>
          </a:p>
        </p:txBody>
      </p:sp>
    </p:spTree>
    <p:extLst>
      <p:ext uri="{BB962C8B-B14F-4D97-AF65-F5344CB8AC3E}">
        <p14:creationId xmlns:p14="http://schemas.microsoft.com/office/powerpoint/2010/main" val="1861400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A6F111C-1E35-3E9D-4C67-8F816A3708EA}"/>
              </a:ext>
            </a:extLst>
          </p:cNvPr>
          <p:cNvSpPr>
            <a:spLocks noGrp="1"/>
          </p:cNvSpPr>
          <p:nvPr>
            <p:ph type="body" sz="quarter" idx="10"/>
          </p:nvPr>
        </p:nvSpPr>
        <p:spPr>
          <a:xfrm>
            <a:off x="2707274" y="1459473"/>
            <a:ext cx="5855993" cy="2471305"/>
          </a:xfrm>
        </p:spPr>
        <p:txBody>
          <a:bodyPr/>
          <a:lstStyle/>
          <a:p>
            <a:r>
              <a:rPr lang="en-US" dirty="0"/>
              <a:t>There are various definitions (</a:t>
            </a:r>
            <a:r>
              <a:rPr lang="en-US" dirty="0">
                <a:hlinkClick r:id="rId2" action="ppaction://hlinksldjump"/>
              </a:rPr>
              <a:t>click here</a:t>
            </a:r>
            <a:r>
              <a:rPr lang="en-US" dirty="0"/>
              <a:t>      ), and they are complex</a:t>
            </a:r>
          </a:p>
          <a:p>
            <a:endParaRPr lang="en-US" b="1" dirty="0"/>
          </a:p>
          <a:p>
            <a:r>
              <a:rPr lang="en-US" b="1" dirty="0"/>
              <a:t>Advice </a:t>
            </a:r>
          </a:p>
          <a:p>
            <a:pPr lvl="1"/>
            <a:r>
              <a:rPr lang="en-US" dirty="0"/>
              <a:t>Use a standard definition, since it will extend your options for communication (external, instead of internal only). Moreover, it is aligned with national and/or international, and eventually legally binding goals</a:t>
            </a:r>
          </a:p>
          <a:p>
            <a:pPr lvl="1"/>
            <a:r>
              <a:rPr lang="en-US" dirty="0"/>
              <a:t>To support the quantification, translate the definition of FL(W) to your business </a:t>
            </a:r>
            <a:br>
              <a:rPr lang="en-US" dirty="0"/>
            </a:br>
            <a:r>
              <a:rPr lang="en-US" dirty="0"/>
              <a:t>by classifying the side streams into what is called FL(W) and what is not</a:t>
            </a:r>
            <a:br>
              <a:rPr lang="en-US" dirty="0"/>
            </a:br>
            <a:endParaRPr lang="en-US" dirty="0"/>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Step 2c) What FL(W) definition to use?</a:t>
            </a:r>
          </a:p>
        </p:txBody>
      </p:sp>
      <p:sp>
        <p:nvSpPr>
          <p:cNvPr id="8" name="Rechthoek 7">
            <a:hlinkClick r:id="rId3"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Rechthoek 6">
            <a:hlinkClick r:id="rId6" action="ppaction://hlinksldjump"/>
            <a:extLst>
              <a:ext uri="{FF2B5EF4-FFF2-40B4-BE49-F238E27FC236}">
                <a16:creationId xmlns:a16="http://schemas.microsoft.com/office/drawing/2014/main" id="{0F28DC16-32D7-0D98-945A-8E64B6F05AAA}"/>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5" name="Pijl: vijfhoek 18">
            <a:hlinkClick r:id="rId7" action="ppaction://hlinksldjump"/>
            <a:extLst>
              <a:ext uri="{FF2B5EF4-FFF2-40B4-BE49-F238E27FC236}">
                <a16:creationId xmlns:a16="http://schemas.microsoft.com/office/drawing/2014/main" id="{E399DCEB-F9BE-E185-F38C-DC6E1A860BCF}"/>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0" name="Rechthoek 6">
            <a:hlinkClick r:id="rId8" action="ppaction://hlinksldjump"/>
            <a:extLst>
              <a:ext uri="{FF2B5EF4-FFF2-40B4-BE49-F238E27FC236}">
                <a16:creationId xmlns:a16="http://schemas.microsoft.com/office/drawing/2014/main" id="{70467169-AE42-0209-63FB-FC1855B8128A}"/>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Vrije vorm: vorm 26">
            <a:hlinkClick r:id="rId9" action="ppaction://hlinksldjump"/>
            <a:extLst>
              <a:ext uri="{FF2B5EF4-FFF2-40B4-BE49-F238E27FC236}">
                <a16:creationId xmlns:a16="http://schemas.microsoft.com/office/drawing/2014/main" id="{02859494-7713-0977-DC11-2F22D56C25EE}"/>
              </a:ext>
            </a:extLst>
          </p:cNvPr>
          <p:cNvSpPr/>
          <p:nvPr/>
        </p:nvSpPr>
        <p:spPr>
          <a:xfrm>
            <a:off x="2574390" y="252000"/>
            <a:ext cx="146929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a: Focus</a:t>
            </a:r>
          </a:p>
        </p:txBody>
      </p:sp>
      <p:sp>
        <p:nvSpPr>
          <p:cNvPr id="16" name="Vrije vorm: vorm 27">
            <a:hlinkClick r:id="rId10" action="ppaction://hlinksldjump"/>
            <a:extLst>
              <a:ext uri="{FF2B5EF4-FFF2-40B4-BE49-F238E27FC236}">
                <a16:creationId xmlns:a16="http://schemas.microsoft.com/office/drawing/2014/main" id="{1F63D68E-F3D1-A890-DD89-3C4753C7A74F}"/>
              </a:ext>
            </a:extLst>
          </p:cNvPr>
          <p:cNvSpPr/>
          <p:nvPr/>
        </p:nvSpPr>
        <p:spPr>
          <a:xfrm>
            <a:off x="4087750" y="252000"/>
            <a:ext cx="198793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b: Quantification unit</a:t>
            </a:r>
          </a:p>
        </p:txBody>
      </p:sp>
      <p:sp>
        <p:nvSpPr>
          <p:cNvPr id="22" name="Vrije vorm: vorm 29">
            <a:hlinkClick r:id="rId11" action="ppaction://hlinksldjump"/>
            <a:extLst>
              <a:ext uri="{FF2B5EF4-FFF2-40B4-BE49-F238E27FC236}">
                <a16:creationId xmlns:a16="http://schemas.microsoft.com/office/drawing/2014/main" id="{E992E180-03CA-E2E2-AE35-326BA062EE31}"/>
              </a:ext>
            </a:extLst>
          </p:cNvPr>
          <p:cNvSpPr/>
          <p:nvPr/>
        </p:nvSpPr>
        <p:spPr>
          <a:xfrm>
            <a:off x="6119750" y="252000"/>
            <a:ext cx="1852168"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Scope c: Definition FL(W)</a:t>
            </a:r>
          </a:p>
        </p:txBody>
      </p:sp>
      <p:sp>
        <p:nvSpPr>
          <p:cNvPr id="4" name="TextBox 3">
            <a:hlinkClick r:id="" action="ppaction://hlinkshowjump?jump=lastslideviewed"/>
            <a:extLst>
              <a:ext uri="{FF2B5EF4-FFF2-40B4-BE49-F238E27FC236}">
                <a16:creationId xmlns:a16="http://schemas.microsoft.com/office/drawing/2014/main" id="{A74BF373-6D70-DBBC-50DC-0DBA535EB43E}"/>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8" name="Arrow: Right 17">
            <a:hlinkClick r:id="" action="ppaction://hlinkshowjump?jump=nextslide"/>
            <a:extLst>
              <a:ext uri="{FF2B5EF4-FFF2-40B4-BE49-F238E27FC236}">
                <a16:creationId xmlns:a16="http://schemas.microsoft.com/office/drawing/2014/main" id="{24725638-8CA8-7843-72FE-53DD67F94702}"/>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70520184-B8A4-DF1B-38CC-3C16F5B9BE28}"/>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5" name="TextBox 14">
            <a:hlinkClick r:id="rId12" action="ppaction://hlinksldjump"/>
            <a:extLst>
              <a:ext uri="{FF2B5EF4-FFF2-40B4-BE49-F238E27FC236}">
                <a16:creationId xmlns:a16="http://schemas.microsoft.com/office/drawing/2014/main" id="{F511C5DC-35D7-4AEC-B465-85A198527BB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Gelijkbenige driehoek 34">
            <a:hlinkClick r:id="rId2" action="ppaction://hlinksldjump"/>
            <a:extLst>
              <a:ext uri="{FF2B5EF4-FFF2-40B4-BE49-F238E27FC236}">
                <a16:creationId xmlns:a16="http://schemas.microsoft.com/office/drawing/2014/main" id="{745EAE9C-0068-BE61-B06F-CD1FC280D6B6}"/>
              </a:ext>
            </a:extLst>
          </p:cNvPr>
          <p:cNvSpPr/>
          <p:nvPr/>
        </p:nvSpPr>
        <p:spPr>
          <a:xfrm rot="5400000">
            <a:off x="5492179" y="1527773"/>
            <a:ext cx="221688" cy="19111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2" name="Slide Number Placeholder 1">
            <a:extLst>
              <a:ext uri="{FF2B5EF4-FFF2-40B4-BE49-F238E27FC236}">
                <a16:creationId xmlns:a16="http://schemas.microsoft.com/office/drawing/2014/main" id="{5AF1466B-3D55-D060-2B8C-ACB983508BBE}"/>
              </a:ext>
            </a:extLst>
          </p:cNvPr>
          <p:cNvSpPr>
            <a:spLocks noGrp="1"/>
          </p:cNvSpPr>
          <p:nvPr>
            <p:ph type="sldNum" sz="quarter" idx="11"/>
          </p:nvPr>
        </p:nvSpPr>
        <p:spPr/>
        <p:txBody>
          <a:bodyPr/>
          <a:lstStyle/>
          <a:p>
            <a:fld id="{F25965E0-7062-474C-8671-DB3A3CE669B0}" type="slidenum">
              <a:rPr lang="nl-NL" smtClean="0"/>
              <a:pPr/>
              <a:t>23</a:t>
            </a:fld>
            <a:endParaRPr lang="nl-NL" dirty="0"/>
          </a:p>
        </p:txBody>
      </p:sp>
    </p:spTree>
    <p:extLst>
      <p:ext uri="{BB962C8B-B14F-4D97-AF65-F5344CB8AC3E}">
        <p14:creationId xmlns:p14="http://schemas.microsoft.com/office/powerpoint/2010/main" val="265196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2: Make the goal(s) SMART: choose</a:t>
            </a:r>
            <a:endParaRPr lang="en-GB" dirty="0"/>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Rechthoek 6">
            <a:hlinkClick r:id="rId5" action="ppaction://hlinksldjump"/>
            <a:extLst>
              <a:ext uri="{FF2B5EF4-FFF2-40B4-BE49-F238E27FC236}">
                <a16:creationId xmlns:a16="http://schemas.microsoft.com/office/drawing/2014/main" id="{0F28DC16-32D7-0D98-945A-8E64B6F05AAA}"/>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Vrije vorm: vorm 26">
            <a:hlinkClick r:id="rId6" action="ppaction://hlinksldjump"/>
            <a:extLst>
              <a:ext uri="{FF2B5EF4-FFF2-40B4-BE49-F238E27FC236}">
                <a16:creationId xmlns:a16="http://schemas.microsoft.com/office/drawing/2014/main" id="{358190A2-D73C-3785-209F-A04478BE22BD}"/>
              </a:ext>
            </a:extLst>
          </p:cNvPr>
          <p:cNvSpPr/>
          <p:nvPr/>
        </p:nvSpPr>
        <p:spPr>
          <a:xfrm>
            <a:off x="2960762" y="2245790"/>
            <a:ext cx="1713602"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a:t>
            </a:r>
            <a:r>
              <a:rPr kumimoji="0" lang="nl-NL"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regulation</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5" name="Vrije vorm: vorm 27">
            <a:hlinkClick r:id="rId7" action="ppaction://hlinksldjump"/>
            <a:extLst>
              <a:ext uri="{FF2B5EF4-FFF2-40B4-BE49-F238E27FC236}">
                <a16:creationId xmlns:a16="http://schemas.microsoft.com/office/drawing/2014/main" id="{56870070-B54D-71EA-55FA-0217064D2346}"/>
              </a:ext>
            </a:extLst>
          </p:cNvPr>
          <p:cNvSpPr/>
          <p:nvPr/>
        </p:nvSpPr>
        <p:spPr>
          <a:xfrm>
            <a:off x="2960762" y="2914600"/>
            <a:ext cx="1713602"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 name="Vrije vorm: vorm 28">
            <a:hlinkClick r:id="rId8" action="ppaction://hlinksldjump"/>
            <a:extLst>
              <a:ext uri="{FF2B5EF4-FFF2-40B4-BE49-F238E27FC236}">
                <a16:creationId xmlns:a16="http://schemas.microsoft.com/office/drawing/2014/main" id="{B5C12E2F-F260-C026-BA9D-3A5B20F5ADA4}"/>
              </a:ext>
            </a:extLst>
          </p:cNvPr>
          <p:cNvSpPr/>
          <p:nvPr/>
        </p:nvSpPr>
        <p:spPr>
          <a:xfrm>
            <a:off x="2960762" y="3578962"/>
            <a:ext cx="1713602"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a:t>
            </a:r>
            <a:r>
              <a:rPr kumimoji="0" lang="nl-NL"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government</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 name="Vrije vorm: vorm 29">
            <a:hlinkClick r:id="rId9" action="ppaction://hlinksldjump"/>
            <a:extLst>
              <a:ext uri="{FF2B5EF4-FFF2-40B4-BE49-F238E27FC236}">
                <a16:creationId xmlns:a16="http://schemas.microsoft.com/office/drawing/2014/main" id="{92C4003B-F3AE-D1D1-8E37-FD1FAF9C00D1}"/>
              </a:ext>
            </a:extLst>
          </p:cNvPr>
          <p:cNvSpPr/>
          <p:nvPr/>
        </p:nvSpPr>
        <p:spPr>
          <a:xfrm>
            <a:off x="5868318" y="2244422"/>
            <a:ext cx="1869195"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Own</a:t>
            </a: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 </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7" name="Pijl: vijfhoek 18">
            <a:hlinkClick r:id="rId10" action="ppaction://hlinksldjump"/>
            <a:extLst>
              <a:ext uri="{FF2B5EF4-FFF2-40B4-BE49-F238E27FC236}">
                <a16:creationId xmlns:a16="http://schemas.microsoft.com/office/drawing/2014/main" id="{3C3A7A35-7111-F39B-0CF9-C888A21745B6}"/>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6" name="Rechthoek 6">
            <a:hlinkClick r:id="rId11" action="ppaction://hlinksldjump"/>
            <a:extLst>
              <a:ext uri="{FF2B5EF4-FFF2-40B4-BE49-F238E27FC236}">
                <a16:creationId xmlns:a16="http://schemas.microsoft.com/office/drawing/2014/main" id="{0070F3FE-0019-0229-B697-2867B106A995}"/>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6" name="TextBox 25">
            <a:hlinkClick r:id="" action="ppaction://hlinkshowjump?jump=lastslideviewed"/>
            <a:extLst>
              <a:ext uri="{FF2B5EF4-FFF2-40B4-BE49-F238E27FC236}">
                <a16:creationId xmlns:a16="http://schemas.microsoft.com/office/drawing/2014/main" id="{0A652015-E366-BDC8-EB83-E93C5273B28D}"/>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A719E0CC-B2B5-FD08-F5BA-D5CB246567A8}"/>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9" name="Rectangle: Rounded Corners 22">
            <a:extLst>
              <a:ext uri="{FF2B5EF4-FFF2-40B4-BE49-F238E27FC236}">
                <a16:creationId xmlns:a16="http://schemas.microsoft.com/office/drawing/2014/main" id="{64E316D7-E665-1C4F-D4EA-033D9D13F5BD}"/>
              </a:ext>
            </a:extLst>
          </p:cNvPr>
          <p:cNvSpPr/>
          <p:nvPr/>
        </p:nvSpPr>
        <p:spPr>
          <a:xfrm>
            <a:off x="2806071" y="1522477"/>
            <a:ext cx="2745956" cy="2705492"/>
          </a:xfrm>
          <a:prstGeom prst="rect">
            <a:avLst/>
          </a:prstGeom>
          <a:noFill/>
          <a:ln>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ctr"/>
            <a:r>
              <a:rPr lang="en-US" sz="1400" b="1" dirty="0">
                <a:solidFill>
                  <a:schemeClr val="accent2"/>
                </a:solidFill>
              </a:rPr>
              <a:t>Comply with external goal(s)</a:t>
            </a:r>
          </a:p>
        </p:txBody>
      </p:sp>
      <p:pic>
        <p:nvPicPr>
          <p:cNvPr id="30" name="Picture 2" descr="upload.wikimedia.org/wikipedia/commons/thumb/b/...">
            <a:extLst>
              <a:ext uri="{FF2B5EF4-FFF2-40B4-BE49-F238E27FC236}">
                <a16:creationId xmlns:a16="http://schemas.microsoft.com/office/drawing/2014/main" id="{DF8B41C4-5BD1-0C7D-E9ED-12A851D7F6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4744528" y="2244780"/>
            <a:ext cx="673402" cy="4572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Printwear FLAGNL Flag Netherlands WorkWear4All">
            <a:extLst>
              <a:ext uri="{FF2B5EF4-FFF2-40B4-BE49-F238E27FC236}">
                <a16:creationId xmlns:a16="http://schemas.microsoft.com/office/drawing/2014/main" id="{288796A3-C8C6-DF36-3E9C-FB602C0DA81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848" t="3689" r="4449" b="2387"/>
          <a:stretch/>
        </p:blipFill>
        <p:spPr bwMode="auto">
          <a:xfrm>
            <a:off x="4744528" y="3578962"/>
            <a:ext cx="67340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4" name="Picture 4" descr="UN flag">
            <a:extLst>
              <a:ext uri="{FF2B5EF4-FFF2-40B4-BE49-F238E27FC236}">
                <a16:creationId xmlns:a16="http://schemas.microsoft.com/office/drawing/2014/main" id="{5C0C6C23-6A93-2B4F-6122-87E2A202B9C0}"/>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283" t="11882" r="5643" b="10143"/>
          <a:stretch/>
        </p:blipFill>
        <p:spPr bwMode="auto">
          <a:xfrm>
            <a:off x="4744528" y="2911871"/>
            <a:ext cx="673402" cy="457200"/>
          </a:xfrm>
          <a:prstGeom prst="rect">
            <a:avLst/>
          </a:prstGeom>
          <a:noFill/>
          <a:extLst>
            <a:ext uri="{909E8E84-426E-40DD-AFC4-6F175D3DCCD1}">
              <a14:hiddenFill xmlns:a14="http://schemas.microsoft.com/office/drawing/2010/main">
                <a:solidFill>
                  <a:srgbClr val="FFFFFF"/>
                </a:solidFill>
              </a14:hiddenFill>
            </a:ext>
          </a:extLst>
        </p:spPr>
      </p:pic>
      <p:sp>
        <p:nvSpPr>
          <p:cNvPr id="1025" name="Rectangle: Rounded Corners 22">
            <a:extLst>
              <a:ext uri="{FF2B5EF4-FFF2-40B4-BE49-F238E27FC236}">
                <a16:creationId xmlns:a16="http://schemas.microsoft.com/office/drawing/2014/main" id="{F030268C-CF4C-10A3-45ED-8151C449BA21}"/>
              </a:ext>
            </a:extLst>
          </p:cNvPr>
          <p:cNvSpPr/>
          <p:nvPr/>
        </p:nvSpPr>
        <p:spPr>
          <a:xfrm>
            <a:off x="5741776" y="1522477"/>
            <a:ext cx="2102813" cy="2705492"/>
          </a:xfrm>
          <a:prstGeom prst="rect">
            <a:avLst/>
          </a:prstGeom>
          <a:noFill/>
          <a:ln>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ctr"/>
            <a:r>
              <a:rPr lang="en-US" sz="1400" b="1" dirty="0">
                <a:solidFill>
                  <a:schemeClr val="accent2"/>
                </a:solidFill>
              </a:rPr>
              <a:t>Set your own goal(s)</a:t>
            </a:r>
          </a:p>
        </p:txBody>
      </p:sp>
      <p:sp>
        <p:nvSpPr>
          <p:cNvPr id="4" name="Slide Number Placeholder 3">
            <a:extLst>
              <a:ext uri="{FF2B5EF4-FFF2-40B4-BE49-F238E27FC236}">
                <a16:creationId xmlns:a16="http://schemas.microsoft.com/office/drawing/2014/main" id="{E07689B2-4DE4-BB2E-2960-A30E80E65128}"/>
              </a:ext>
            </a:extLst>
          </p:cNvPr>
          <p:cNvSpPr>
            <a:spLocks noGrp="1"/>
          </p:cNvSpPr>
          <p:nvPr>
            <p:ph type="sldNum" sz="quarter" idx="11"/>
          </p:nvPr>
        </p:nvSpPr>
        <p:spPr/>
        <p:txBody>
          <a:bodyPr/>
          <a:lstStyle/>
          <a:p>
            <a:fld id="{F25965E0-7062-474C-8671-DB3A3CE669B0}" type="slidenum">
              <a:rPr lang="nl-NL" smtClean="0"/>
              <a:pPr/>
              <a:t>24</a:t>
            </a:fld>
            <a:endParaRPr lang="nl-NL" dirty="0"/>
          </a:p>
        </p:txBody>
      </p:sp>
    </p:spTree>
    <p:extLst>
      <p:ext uri="{BB962C8B-B14F-4D97-AF65-F5344CB8AC3E}">
        <p14:creationId xmlns:p14="http://schemas.microsoft.com/office/powerpoint/2010/main" val="2985162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EU – Focus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7" name="Vrije vorm: vorm 26">
            <a:hlinkClick r:id="rId5" action="ppaction://hlinksldjump"/>
            <a:extLst>
              <a:ext uri="{FF2B5EF4-FFF2-40B4-BE49-F238E27FC236}">
                <a16:creationId xmlns:a16="http://schemas.microsoft.com/office/drawing/2014/main" id="{20684FA8-499B-8E80-E581-3626683A60CA}"/>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8" name="Vrije vorm: vorm 27">
            <a:hlinkClick r:id="rId6" action="ppaction://hlinksldjump"/>
            <a:extLst>
              <a:ext uri="{FF2B5EF4-FFF2-40B4-BE49-F238E27FC236}">
                <a16:creationId xmlns:a16="http://schemas.microsoft.com/office/drawing/2014/main" id="{1CDCD279-DA0E-B2DB-F93B-E60AC6A7ECA8}"/>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9" name="Vrije vorm: vorm 28">
            <a:hlinkClick r:id="rId7" action="ppaction://hlinksldjump"/>
            <a:extLst>
              <a:ext uri="{FF2B5EF4-FFF2-40B4-BE49-F238E27FC236}">
                <a16:creationId xmlns:a16="http://schemas.microsoft.com/office/drawing/2014/main" id="{2353BE42-059F-7C48-8264-B015B0E9B6C7}"/>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14" name="Rechthoek 6">
            <a:hlinkClick r:id="rId8" action="ppaction://hlinksldjump"/>
            <a:extLst>
              <a:ext uri="{FF2B5EF4-FFF2-40B4-BE49-F238E27FC236}">
                <a16:creationId xmlns:a16="http://schemas.microsoft.com/office/drawing/2014/main" id="{705BF5D8-1F6B-AED0-4BB7-098026E18126}"/>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Vrije vorm: vorm 16">
            <a:hlinkClick r:id="rId9" action="ppaction://hlinksldjump"/>
            <a:extLst>
              <a:ext uri="{FF2B5EF4-FFF2-40B4-BE49-F238E27FC236}">
                <a16:creationId xmlns:a16="http://schemas.microsoft.com/office/drawing/2014/main" id="{E1467FFB-E498-B46F-F1D4-6A88BEAD49B8}"/>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5" name="Pijl: vijfhoek 18">
            <a:hlinkClick r:id="rId10" action="ppaction://hlinksldjump"/>
            <a:extLst>
              <a:ext uri="{FF2B5EF4-FFF2-40B4-BE49-F238E27FC236}">
                <a16:creationId xmlns:a16="http://schemas.microsoft.com/office/drawing/2014/main" id="{0AE27781-B945-03AE-A183-A9B40CB82F6E}"/>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9" name="Rechthoek 6">
            <a:hlinkClick r:id="rId11" action="ppaction://hlinksldjump"/>
            <a:extLst>
              <a:ext uri="{FF2B5EF4-FFF2-40B4-BE49-F238E27FC236}">
                <a16:creationId xmlns:a16="http://schemas.microsoft.com/office/drawing/2014/main" id="{F4B2D6A5-388E-8AB9-097D-46B77015D5A8}"/>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TextBox 6">
            <a:hlinkClick r:id="" action="ppaction://hlinkshowjump?jump=lastslideviewed"/>
            <a:extLst>
              <a:ext uri="{FF2B5EF4-FFF2-40B4-BE49-F238E27FC236}">
                <a16:creationId xmlns:a16="http://schemas.microsoft.com/office/drawing/2014/main" id="{D77AE632-7BB2-A20E-80E7-BF1A27939C69}"/>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Vrije vorm: vorm 24">
            <a:hlinkClick r:id="rId12" action="ppaction://hlinksldjump"/>
            <a:extLst>
              <a:ext uri="{FF2B5EF4-FFF2-40B4-BE49-F238E27FC236}">
                <a16:creationId xmlns:a16="http://schemas.microsoft.com/office/drawing/2014/main" id="{1FE2D9CA-191F-1684-2BC6-7D15DE47BCC2}"/>
              </a:ext>
            </a:extLst>
          </p:cNvPr>
          <p:cNvSpPr/>
          <p:nvPr/>
        </p:nvSpPr>
        <p:spPr>
          <a:xfrm>
            <a:off x="3492375" y="559944"/>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2" name="Vrije vorm: vorm 26">
            <a:hlinkClick r:id="rId13" action="ppaction://hlinksldjump"/>
            <a:extLst>
              <a:ext uri="{FF2B5EF4-FFF2-40B4-BE49-F238E27FC236}">
                <a16:creationId xmlns:a16="http://schemas.microsoft.com/office/drawing/2014/main" id="{8FAA9111-46D4-8658-2F91-430FA1290089}"/>
              </a:ext>
            </a:extLst>
          </p:cNvPr>
          <p:cNvSpPr/>
          <p:nvPr/>
        </p:nvSpPr>
        <p:spPr>
          <a:xfrm>
            <a:off x="4904633" y="559944"/>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23" name="Vrije vorm: vorm 27">
            <a:hlinkClick r:id="rId14" action="ppaction://hlinksldjump"/>
            <a:extLst>
              <a:ext uri="{FF2B5EF4-FFF2-40B4-BE49-F238E27FC236}">
                <a16:creationId xmlns:a16="http://schemas.microsoft.com/office/drawing/2014/main" id="{4D98EBF9-5446-8492-B61F-01BBEB0DBC51}"/>
              </a:ext>
            </a:extLst>
          </p:cNvPr>
          <p:cNvSpPr/>
          <p:nvPr/>
        </p:nvSpPr>
        <p:spPr>
          <a:xfrm>
            <a:off x="5929187" y="559944"/>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24" name="Vrije vorm: vorm 34">
            <a:hlinkClick r:id="rId5" action="ppaction://hlinksldjump"/>
            <a:extLst>
              <a:ext uri="{FF2B5EF4-FFF2-40B4-BE49-F238E27FC236}">
                <a16:creationId xmlns:a16="http://schemas.microsoft.com/office/drawing/2014/main" id="{4C2B9542-6ABE-05AC-D928-726F116B53D7}"/>
              </a:ext>
            </a:extLst>
          </p:cNvPr>
          <p:cNvSpPr/>
          <p:nvPr/>
        </p:nvSpPr>
        <p:spPr>
          <a:xfrm>
            <a:off x="2574390" y="559944"/>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25" name="Vrije vorm: vorm 26">
            <a:hlinkClick r:id="rId15" action="ppaction://hlinksldjump"/>
            <a:extLst>
              <a:ext uri="{FF2B5EF4-FFF2-40B4-BE49-F238E27FC236}">
                <a16:creationId xmlns:a16="http://schemas.microsoft.com/office/drawing/2014/main" id="{54FF9457-4156-05F1-2336-ED45E7D02039}"/>
              </a:ext>
            </a:extLst>
          </p:cNvPr>
          <p:cNvSpPr/>
          <p:nvPr/>
        </p:nvSpPr>
        <p:spPr>
          <a:xfrm>
            <a:off x="6758091" y="559944"/>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5" name="TextBox 4">
            <a:hlinkClick r:id="rId16" action="ppaction://hlinksldjump"/>
            <a:extLst>
              <a:ext uri="{FF2B5EF4-FFF2-40B4-BE49-F238E27FC236}">
                <a16:creationId xmlns:a16="http://schemas.microsoft.com/office/drawing/2014/main" id="{11E8F797-43A5-0881-8293-C4797200C52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1" name="Table 10">
            <a:extLst>
              <a:ext uri="{FF2B5EF4-FFF2-40B4-BE49-F238E27FC236}">
                <a16:creationId xmlns:a16="http://schemas.microsoft.com/office/drawing/2014/main" id="{7273BFD7-88D5-9485-97CC-21B4374062C5}"/>
              </a:ext>
            </a:extLst>
          </p:cNvPr>
          <p:cNvGraphicFramePr>
            <a:graphicFrameLocks noGrp="1"/>
          </p:cNvGraphicFramePr>
          <p:nvPr>
            <p:extLst>
              <p:ext uri="{D42A27DB-BD31-4B8C-83A1-F6EECF244321}">
                <p14:modId xmlns:p14="http://schemas.microsoft.com/office/powerpoint/2010/main" val="3489779439"/>
              </p:ext>
            </p:extLst>
          </p:nvPr>
        </p:nvGraphicFramePr>
        <p:xfrm>
          <a:off x="2808288" y="1710272"/>
          <a:ext cx="5318436" cy="1855026"/>
        </p:xfrm>
        <a:graphic>
          <a:graphicData uri="http://schemas.openxmlformats.org/drawingml/2006/table">
            <a:tbl>
              <a:tblPr firstRow="1" bandRow="1">
                <a:tableStyleId>{E8034E78-7F5D-4C2E-B375-FC64B27BC917}</a:tableStyleId>
              </a:tblPr>
              <a:tblGrid>
                <a:gridCol w="1510963">
                  <a:extLst>
                    <a:ext uri="{9D8B030D-6E8A-4147-A177-3AD203B41FA5}">
                      <a16:colId xmlns:a16="http://schemas.microsoft.com/office/drawing/2014/main" val="1105621954"/>
                    </a:ext>
                  </a:extLst>
                </a:gridCol>
                <a:gridCol w="3807473">
                  <a:extLst>
                    <a:ext uri="{9D8B030D-6E8A-4147-A177-3AD203B41FA5}">
                      <a16:colId xmlns:a16="http://schemas.microsoft.com/office/drawing/2014/main" val="1464459842"/>
                    </a:ext>
                  </a:extLst>
                </a:gridCol>
              </a:tblGrid>
              <a:tr h="371666">
                <a:tc>
                  <a:txBody>
                    <a:bodyPr/>
                    <a:lstStyle/>
                    <a:p>
                      <a:r>
                        <a:rPr lang="en-GB" sz="1200" b="1" dirty="0"/>
                        <a:t>dimension</a:t>
                      </a:r>
                      <a:endParaRPr lang="nl-NL" sz="1200" b="1" dirty="0"/>
                    </a:p>
                  </a:txBody>
                  <a:tcPr marL="108000" marT="36000" anchor="ctr">
                    <a:lnL>
                      <a:noFill/>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1" dirty="0"/>
                        <a:t>EU </a:t>
                      </a:r>
                      <a:endParaRPr lang="nl-NL" sz="1200" b="1" dirty="0"/>
                    </a:p>
                  </a:txBody>
                  <a:tcPr marL="108000" marT="36000" anchor="ctr">
                    <a:lnL w="12700" cap="flat" cmpd="sng" algn="ctr">
                      <a:solidFill>
                        <a:schemeClr val="bg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665121538"/>
                  </a:ext>
                </a:extLst>
              </a:tr>
              <a:tr h="370840">
                <a:tc>
                  <a:txBody>
                    <a:bodyPr/>
                    <a:lstStyle/>
                    <a:p>
                      <a:r>
                        <a:rPr lang="en-GB" sz="1200" b="0" dirty="0">
                          <a:solidFill>
                            <a:schemeClr val="accent2"/>
                          </a:solidFill>
                        </a:rPr>
                        <a:t>Product</a:t>
                      </a:r>
                      <a:endParaRPr lang="nl-NL" sz="1200" b="0" dirty="0">
                        <a:solidFill>
                          <a:schemeClr val="accent2"/>
                        </a:solidFill>
                      </a:endParaRPr>
                    </a:p>
                  </a:txBody>
                  <a:tcPr marL="108000" marT="36000" anchor="ctr">
                    <a:lnL>
                      <a:noFill/>
                    </a:lnL>
                    <a:lnR>
                      <a:noFill/>
                    </a:lnR>
                    <a:lnT w="254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Food in total</a:t>
                      </a:r>
                      <a:endParaRPr lang="nl-NL" sz="1200" b="0" dirty="0">
                        <a:solidFill>
                          <a:schemeClr val="tx1"/>
                        </a:solidFill>
                      </a:endParaRPr>
                    </a:p>
                  </a:txBody>
                  <a:tcPr marL="108000" marT="36000" anchor="ctr">
                    <a:lnL>
                      <a:noFill/>
                    </a:lnL>
                    <a:lnR>
                      <a:noFill/>
                    </a:lnR>
                    <a:lnT w="254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894618"/>
                  </a:ext>
                </a:extLst>
              </a:tr>
              <a:tr h="370840">
                <a:tc>
                  <a:txBody>
                    <a:bodyPr/>
                    <a:lstStyle/>
                    <a:p>
                      <a:r>
                        <a:rPr lang="en-GB" sz="1200" b="0" dirty="0">
                          <a:solidFill>
                            <a:schemeClr val="accent2"/>
                          </a:solidFill>
                        </a:rPr>
                        <a:t>Boundary</a:t>
                      </a:r>
                      <a:endParaRPr lang="nl-NL" sz="1200" b="0" dirty="0">
                        <a:solidFill>
                          <a:schemeClr val="accent2"/>
                        </a:solidFill>
                      </a:endParaRPr>
                    </a:p>
                  </a:txBody>
                  <a:tcPr marL="108000" marT="3600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Country</a:t>
                      </a:r>
                      <a:endParaRPr lang="nl-NL" sz="1200" b="0" dirty="0">
                        <a:solidFill>
                          <a:schemeClr val="tx1"/>
                        </a:solidFill>
                      </a:endParaRPr>
                    </a:p>
                  </a:txBody>
                  <a:tcPr marL="108000" marT="3600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083359"/>
                  </a:ext>
                </a:extLst>
              </a:tr>
              <a:tr h="370840">
                <a:tc>
                  <a:txBody>
                    <a:bodyPr/>
                    <a:lstStyle/>
                    <a:p>
                      <a:r>
                        <a:rPr lang="en-GB" sz="1200" b="0" dirty="0">
                          <a:solidFill>
                            <a:schemeClr val="accent2"/>
                          </a:solidFill>
                        </a:rPr>
                        <a:t>SCL</a:t>
                      </a:r>
                      <a:endParaRPr lang="nl-NL" sz="1200" b="0" dirty="0">
                        <a:solidFill>
                          <a:schemeClr val="accent2"/>
                        </a:solidFill>
                      </a:endParaRPr>
                    </a:p>
                  </a:txBody>
                  <a:tcPr marL="108000" marT="3600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Per SCL*/entire SC (here focus on loss part of SC)</a:t>
                      </a:r>
                      <a:endParaRPr lang="nl-NL" sz="1200" b="0" dirty="0">
                        <a:solidFill>
                          <a:schemeClr val="tx1"/>
                        </a:solidFill>
                      </a:endParaRPr>
                    </a:p>
                  </a:txBody>
                  <a:tcPr marL="108000" marT="36000" anchor="ctr">
                    <a:lnL>
                      <a:noFill/>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452721"/>
                  </a:ext>
                </a:extLst>
              </a:tr>
              <a:tr h="370840">
                <a:tc>
                  <a:txBody>
                    <a:bodyPr/>
                    <a:lstStyle/>
                    <a:p>
                      <a:r>
                        <a:rPr lang="en-GB" sz="1200" b="0" dirty="0">
                          <a:solidFill>
                            <a:schemeClr val="accent2"/>
                          </a:solidFill>
                        </a:rPr>
                        <a:t>Time</a:t>
                      </a:r>
                      <a:endParaRPr lang="nl-NL" sz="1200" b="0" dirty="0">
                        <a:solidFill>
                          <a:schemeClr val="accent2"/>
                        </a:solidFill>
                      </a:endParaRPr>
                    </a:p>
                  </a:txBody>
                  <a:tcPr marL="108000" marT="36000" anchor="ctr">
                    <a:lnL>
                      <a:noFill/>
                    </a:lnL>
                    <a:lnR>
                      <a:noFill/>
                    </a:lnR>
                    <a:lnT w="635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GB" sz="1200" b="0" dirty="0">
                          <a:solidFill>
                            <a:schemeClr val="tx1"/>
                          </a:solidFill>
                        </a:rPr>
                        <a:t>Per year (reference year is 2020)</a:t>
                      </a:r>
                      <a:endParaRPr lang="nl-NL" sz="1200" b="0" dirty="0">
                        <a:solidFill>
                          <a:schemeClr val="tx1"/>
                        </a:solidFill>
                      </a:endParaRPr>
                    </a:p>
                  </a:txBody>
                  <a:tcPr marL="108000" marT="36000" anchor="ctr">
                    <a:lnL>
                      <a:noFill/>
                    </a:lnL>
                    <a:lnR>
                      <a:noFill/>
                    </a:lnR>
                    <a:lnT w="635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32874631"/>
                  </a:ext>
                </a:extLst>
              </a:tr>
            </a:tbl>
          </a:graphicData>
        </a:graphic>
      </p:graphicFrame>
      <p:sp>
        <p:nvSpPr>
          <p:cNvPr id="12" name="TextBox 11">
            <a:extLst>
              <a:ext uri="{FF2B5EF4-FFF2-40B4-BE49-F238E27FC236}">
                <a16:creationId xmlns:a16="http://schemas.microsoft.com/office/drawing/2014/main" id="{CD4DA3DA-5FBB-DA6C-E093-78740B129D0D}"/>
              </a:ext>
            </a:extLst>
          </p:cNvPr>
          <p:cNvSpPr txBox="1"/>
          <p:nvPr/>
        </p:nvSpPr>
        <p:spPr>
          <a:xfrm>
            <a:off x="2736373" y="3857626"/>
            <a:ext cx="5224507" cy="400110"/>
          </a:xfrm>
          <a:prstGeom prst="rect">
            <a:avLst/>
          </a:prstGeom>
          <a:noFill/>
        </p:spPr>
        <p:txBody>
          <a:bodyPr wrap="none" rtlCol="0">
            <a:spAutoFit/>
          </a:bodyPr>
          <a:lstStyle/>
          <a:p>
            <a:r>
              <a:rPr lang="en-GB" sz="1000" dirty="0">
                <a:latin typeface="+mn-lt"/>
              </a:rPr>
              <a:t>*Confusing definitions: </a:t>
            </a:r>
          </a:p>
          <a:p>
            <a:r>
              <a:rPr lang="en-GB" sz="1000" dirty="0">
                <a:latin typeface="+mn-lt"/>
                <a:hlinkClick r:id="rId17"/>
              </a:rPr>
              <a:t>https://eur-lex.europa.eu/legal-content/EN/TXT/PDF/?uri=CELEX:02002R0178-20220701</a:t>
            </a:r>
            <a:endParaRPr lang="nl-NL" sz="1000" dirty="0" err="1">
              <a:latin typeface="+mn-lt"/>
            </a:endParaRPr>
          </a:p>
        </p:txBody>
      </p:sp>
      <p:pic>
        <p:nvPicPr>
          <p:cNvPr id="16" name="Picture 2" descr="upload.wikimedia.org/wikipedia/commons/thumb/b/...">
            <a:extLst>
              <a:ext uri="{FF2B5EF4-FFF2-40B4-BE49-F238E27FC236}">
                <a16:creationId xmlns:a16="http://schemas.microsoft.com/office/drawing/2014/main" id="{10064986-AAD4-8746-5806-02BEFF5B661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a:off x="8224739" y="957226"/>
            <a:ext cx="554359" cy="369421"/>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7FAFFA4D-E99A-96AF-D8E4-4FA986425493}"/>
              </a:ext>
            </a:extLst>
          </p:cNvPr>
          <p:cNvSpPr>
            <a:spLocks noGrp="1"/>
          </p:cNvSpPr>
          <p:nvPr>
            <p:ph type="sldNum" sz="quarter" idx="11"/>
          </p:nvPr>
        </p:nvSpPr>
        <p:spPr/>
        <p:txBody>
          <a:bodyPr/>
          <a:lstStyle/>
          <a:p>
            <a:fld id="{F25965E0-7062-474C-8671-DB3A3CE669B0}" type="slidenum">
              <a:rPr lang="nl-NL" smtClean="0"/>
              <a:pPr/>
              <a:t>25</a:t>
            </a:fld>
            <a:endParaRPr lang="nl-NL" dirty="0"/>
          </a:p>
        </p:txBody>
      </p:sp>
    </p:spTree>
    <p:extLst>
      <p:ext uri="{BB962C8B-B14F-4D97-AF65-F5344CB8AC3E}">
        <p14:creationId xmlns:p14="http://schemas.microsoft.com/office/powerpoint/2010/main" val="3768180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B13AD7E-2C5C-B5AA-2CB6-A9B7FD8DEEA6}"/>
              </a:ext>
            </a:extLst>
          </p:cNvPr>
          <p:cNvSpPr>
            <a:spLocks noGrp="1"/>
          </p:cNvSpPr>
          <p:nvPr>
            <p:ph type="body" sz="quarter" idx="10"/>
          </p:nvPr>
        </p:nvSpPr>
        <p:spPr/>
        <p:txBody>
          <a:bodyPr/>
          <a:lstStyle/>
          <a:p>
            <a:r>
              <a:rPr lang="en-US" dirty="0"/>
              <a:t>There are two </a:t>
            </a:r>
            <a:r>
              <a:rPr lang="en-US" dirty="0">
                <a:solidFill>
                  <a:schemeClr val="accent2"/>
                </a:solidFill>
              </a:rPr>
              <a:t>quantification units</a:t>
            </a:r>
          </a:p>
          <a:p>
            <a:pPr lvl="1"/>
            <a:r>
              <a:rPr lang="en-US" dirty="0"/>
              <a:t>weight in tons</a:t>
            </a:r>
          </a:p>
          <a:p>
            <a:pPr lvl="1"/>
            <a:r>
              <a:rPr lang="en-US" dirty="0"/>
              <a:t>kg per capita</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EU - </a:t>
            </a:r>
            <a:r>
              <a:rPr lang="en-GB" dirty="0">
                <a:solidFill>
                  <a:schemeClr val="accent2"/>
                </a:solidFill>
              </a:rPr>
              <a:t>Quantification unit</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Rechthoek 6">
            <a:hlinkClick r:id="rId5" action="ppaction://hlinksldjump"/>
            <a:extLst>
              <a:ext uri="{FF2B5EF4-FFF2-40B4-BE49-F238E27FC236}">
                <a16:creationId xmlns:a16="http://schemas.microsoft.com/office/drawing/2014/main" id="{705BF5D8-1F6B-AED0-4BB7-098026E18126}"/>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5" name="Pijl: vijfhoek 18">
            <a:hlinkClick r:id="rId6" action="ppaction://hlinksldjump"/>
            <a:extLst>
              <a:ext uri="{FF2B5EF4-FFF2-40B4-BE49-F238E27FC236}">
                <a16:creationId xmlns:a16="http://schemas.microsoft.com/office/drawing/2014/main" id="{0AE27781-B945-03AE-A183-A9B40CB82F6E}"/>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9" name="Rechthoek 6">
            <a:hlinkClick r:id="rId7" action="ppaction://hlinksldjump"/>
            <a:extLst>
              <a:ext uri="{FF2B5EF4-FFF2-40B4-BE49-F238E27FC236}">
                <a16:creationId xmlns:a16="http://schemas.microsoft.com/office/drawing/2014/main" id="{F4B2D6A5-388E-8AB9-097D-46B77015D5A8}"/>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TextBox 6">
            <a:hlinkClick r:id="" action="ppaction://hlinkshowjump?jump=lastslideviewed"/>
            <a:extLst>
              <a:ext uri="{FF2B5EF4-FFF2-40B4-BE49-F238E27FC236}">
                <a16:creationId xmlns:a16="http://schemas.microsoft.com/office/drawing/2014/main" id="{D77AE632-7BB2-A20E-80E7-BF1A27939C69}"/>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5" name="Vrije vorm: vorm 26">
            <a:hlinkClick r:id="rId8" action="ppaction://hlinksldjump"/>
            <a:extLst>
              <a:ext uri="{FF2B5EF4-FFF2-40B4-BE49-F238E27FC236}">
                <a16:creationId xmlns:a16="http://schemas.microsoft.com/office/drawing/2014/main" id="{7A9D9813-65A7-27A3-37B8-F07258768F4A}"/>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6" name="Vrije vorm: vorm 27">
            <a:hlinkClick r:id="rId9" action="ppaction://hlinksldjump"/>
            <a:extLst>
              <a:ext uri="{FF2B5EF4-FFF2-40B4-BE49-F238E27FC236}">
                <a16:creationId xmlns:a16="http://schemas.microsoft.com/office/drawing/2014/main" id="{2CD1454F-665B-B109-E60D-C8AB36B30E2C}"/>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17" name="Vrije vorm: vorm 28">
            <a:hlinkClick r:id="rId10" action="ppaction://hlinksldjump"/>
            <a:extLst>
              <a:ext uri="{FF2B5EF4-FFF2-40B4-BE49-F238E27FC236}">
                <a16:creationId xmlns:a16="http://schemas.microsoft.com/office/drawing/2014/main" id="{47449312-CE9D-5285-B511-098A138F5B61}"/>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0" name="Vrije vorm: vorm 24">
            <a:hlinkClick r:id="rId11" action="ppaction://hlinksldjump"/>
            <a:extLst>
              <a:ext uri="{FF2B5EF4-FFF2-40B4-BE49-F238E27FC236}">
                <a16:creationId xmlns:a16="http://schemas.microsoft.com/office/drawing/2014/main" id="{E3C87B3B-DB9C-68E1-8319-ADA4214A517F}"/>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1" name="Vrije vorm: vorm 26">
            <a:hlinkClick r:id="rId12" action="ppaction://hlinksldjump"/>
            <a:extLst>
              <a:ext uri="{FF2B5EF4-FFF2-40B4-BE49-F238E27FC236}">
                <a16:creationId xmlns:a16="http://schemas.microsoft.com/office/drawing/2014/main" id="{BD1AD3C8-CBF5-7E82-BC07-D0FDFFA85FE0}"/>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26" name="Vrije vorm: vorm 27">
            <a:hlinkClick r:id="rId13" action="ppaction://hlinksldjump"/>
            <a:extLst>
              <a:ext uri="{FF2B5EF4-FFF2-40B4-BE49-F238E27FC236}">
                <a16:creationId xmlns:a16="http://schemas.microsoft.com/office/drawing/2014/main" id="{82924D50-81AB-D1B4-BFD5-18AA4D71EC14}"/>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0" name="Vrije vorm: vorm 34">
            <a:hlinkClick r:id="rId14" action="ppaction://hlinksldjump"/>
            <a:extLst>
              <a:ext uri="{FF2B5EF4-FFF2-40B4-BE49-F238E27FC236}">
                <a16:creationId xmlns:a16="http://schemas.microsoft.com/office/drawing/2014/main" id="{61D0CEB3-9092-2193-9C96-53680AFB33DA}"/>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1" name="Vrije vorm: vorm 26">
            <a:hlinkClick r:id="rId15" action="ppaction://hlinksldjump"/>
            <a:extLst>
              <a:ext uri="{FF2B5EF4-FFF2-40B4-BE49-F238E27FC236}">
                <a16:creationId xmlns:a16="http://schemas.microsoft.com/office/drawing/2014/main" id="{73EC6E85-1033-62BD-5D5C-A81B8CC12B7B}"/>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 name="Vrije vorm: vorm 16">
            <a:hlinkClick r:id="rId16" action="ppaction://hlinksldjump"/>
            <a:extLst>
              <a:ext uri="{FF2B5EF4-FFF2-40B4-BE49-F238E27FC236}">
                <a16:creationId xmlns:a16="http://schemas.microsoft.com/office/drawing/2014/main" id="{0272FC78-B78F-E314-62AE-AA9676E83D13}"/>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4" name="TextBox 3">
            <a:hlinkClick r:id="rId17" action="ppaction://hlinksldjump"/>
            <a:extLst>
              <a:ext uri="{FF2B5EF4-FFF2-40B4-BE49-F238E27FC236}">
                <a16:creationId xmlns:a16="http://schemas.microsoft.com/office/drawing/2014/main" id="{38548C3F-844F-D421-519B-729F67A6D0C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7"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pic>
        <p:nvPicPr>
          <p:cNvPr id="11" name="Picture 2" descr="upload.wikimedia.org/wikipedia/commons/thumb/b/...">
            <a:extLst>
              <a:ext uri="{FF2B5EF4-FFF2-40B4-BE49-F238E27FC236}">
                <a16:creationId xmlns:a16="http://schemas.microsoft.com/office/drawing/2014/main" id="{FBDA532E-7DC6-65F2-374D-8E0382F3C44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a:off x="8224739" y="957226"/>
            <a:ext cx="554359" cy="36942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1C32058E-4FC6-F443-3F14-B20826EAA86E}"/>
              </a:ext>
            </a:extLst>
          </p:cNvPr>
          <p:cNvSpPr>
            <a:spLocks noGrp="1"/>
          </p:cNvSpPr>
          <p:nvPr>
            <p:ph type="sldNum" sz="quarter" idx="11"/>
          </p:nvPr>
        </p:nvSpPr>
        <p:spPr/>
        <p:txBody>
          <a:bodyPr/>
          <a:lstStyle/>
          <a:p>
            <a:fld id="{F25965E0-7062-474C-8671-DB3A3CE669B0}" type="slidenum">
              <a:rPr lang="nl-NL" smtClean="0"/>
              <a:pPr/>
              <a:t>26</a:t>
            </a:fld>
            <a:endParaRPr lang="nl-NL" dirty="0"/>
          </a:p>
        </p:txBody>
      </p:sp>
    </p:spTree>
    <p:extLst>
      <p:ext uri="{BB962C8B-B14F-4D97-AF65-F5344CB8AC3E}">
        <p14:creationId xmlns:p14="http://schemas.microsoft.com/office/powerpoint/2010/main" val="3856102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Food waste is all unprocessed, partially processed or processed product that, produced for human consumption intend to be, or reasonably expected to be ingested by humans, but which the holder discards or intends or is required to discard. It is including edible and inedible parts, but excluding animal feed, ingredients and chemicals as destination (see </a:t>
            </a:r>
            <a:r>
              <a:rPr lang="en-US" dirty="0">
                <a:hlinkClick r:id="rId2" action="ppaction://hlinksldjump"/>
              </a:rPr>
              <a:t>Ladder of Moerman</a:t>
            </a:r>
            <a:r>
              <a:rPr lang="en-US" dirty="0"/>
              <a:t>       ).</a:t>
            </a:r>
          </a:p>
          <a:p>
            <a:r>
              <a:rPr lang="en-GB" dirty="0"/>
              <a:t>Starts after harvest (left on field is no food loss)</a:t>
            </a:r>
          </a:p>
          <a:p>
            <a:endParaRPr lang="en-GB" dirty="0"/>
          </a:p>
          <a:p>
            <a:endParaRPr lang="en-GB" dirty="0"/>
          </a:p>
          <a:p>
            <a:endParaRPr lang="en-GB" dirty="0"/>
          </a:p>
          <a:p>
            <a:endParaRPr lang="en-GB" dirty="0"/>
          </a:p>
          <a:p>
            <a:r>
              <a:rPr lang="en-GB" sz="900" dirty="0"/>
              <a:t>*note that EU does not differentiate between food loss and food waste</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EU – Definition Food Waste* </a:t>
            </a:r>
          </a:p>
        </p:txBody>
      </p:sp>
      <p:sp>
        <p:nvSpPr>
          <p:cNvPr id="8" name="Rechthoek 7">
            <a:hlinkClick r:id="rId3"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Rechthoek 6">
            <a:hlinkClick r:id="rId6" action="ppaction://hlinksldjump"/>
            <a:extLst>
              <a:ext uri="{FF2B5EF4-FFF2-40B4-BE49-F238E27FC236}">
                <a16:creationId xmlns:a16="http://schemas.microsoft.com/office/drawing/2014/main" id="{705BF5D8-1F6B-AED0-4BB7-098026E18126}"/>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5" name="Pijl: vijfhoek 18">
            <a:hlinkClick r:id="rId7" action="ppaction://hlinksldjump"/>
            <a:extLst>
              <a:ext uri="{FF2B5EF4-FFF2-40B4-BE49-F238E27FC236}">
                <a16:creationId xmlns:a16="http://schemas.microsoft.com/office/drawing/2014/main" id="{0AE27781-B945-03AE-A183-A9B40CB82F6E}"/>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9" name="Rechthoek 6">
            <a:hlinkClick r:id="rId8" action="ppaction://hlinksldjump"/>
            <a:extLst>
              <a:ext uri="{FF2B5EF4-FFF2-40B4-BE49-F238E27FC236}">
                <a16:creationId xmlns:a16="http://schemas.microsoft.com/office/drawing/2014/main" id="{F4B2D6A5-388E-8AB9-097D-46B77015D5A8}"/>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TextBox 6">
            <a:hlinkClick r:id="" action="ppaction://hlinkshowjump?jump=lastslideviewed"/>
            <a:extLst>
              <a:ext uri="{FF2B5EF4-FFF2-40B4-BE49-F238E27FC236}">
                <a16:creationId xmlns:a16="http://schemas.microsoft.com/office/drawing/2014/main" id="{D77AE632-7BB2-A20E-80E7-BF1A27939C69}"/>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6" name="Vrije vorm: vorm 26">
            <a:hlinkClick r:id="rId9" action="ppaction://hlinksldjump"/>
            <a:extLst>
              <a:ext uri="{FF2B5EF4-FFF2-40B4-BE49-F238E27FC236}">
                <a16:creationId xmlns:a16="http://schemas.microsoft.com/office/drawing/2014/main" id="{26567896-6001-0D54-89E1-35B47011E95E}"/>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7" name="Vrije vorm: vorm 27">
            <a:hlinkClick r:id="rId10" action="ppaction://hlinksldjump"/>
            <a:extLst>
              <a:ext uri="{FF2B5EF4-FFF2-40B4-BE49-F238E27FC236}">
                <a16:creationId xmlns:a16="http://schemas.microsoft.com/office/drawing/2014/main" id="{EE705BEC-FCB4-3122-56EE-A0FD25D2E4C6}"/>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18" name="Vrije vorm: vorm 28">
            <a:hlinkClick r:id="rId11" action="ppaction://hlinksldjump"/>
            <a:extLst>
              <a:ext uri="{FF2B5EF4-FFF2-40B4-BE49-F238E27FC236}">
                <a16:creationId xmlns:a16="http://schemas.microsoft.com/office/drawing/2014/main" id="{A12B921E-5C2C-91EB-3E57-904E733C4F0E}"/>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1" name="Vrije vorm: vorm 24">
            <a:hlinkClick r:id="rId12" action="ppaction://hlinksldjump"/>
            <a:extLst>
              <a:ext uri="{FF2B5EF4-FFF2-40B4-BE49-F238E27FC236}">
                <a16:creationId xmlns:a16="http://schemas.microsoft.com/office/drawing/2014/main" id="{A02BCE9D-57D1-2CF0-F407-DBFF0A0E03AB}"/>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6" name="Vrije vorm: vorm 26">
            <a:hlinkClick r:id="rId13" action="ppaction://hlinksldjump"/>
            <a:extLst>
              <a:ext uri="{FF2B5EF4-FFF2-40B4-BE49-F238E27FC236}">
                <a16:creationId xmlns:a16="http://schemas.microsoft.com/office/drawing/2014/main" id="{31176710-0122-6B49-F14D-AAB0A414254B}"/>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4" action="ppaction://hlinksldjump"/>
            <a:extLst>
              <a:ext uri="{FF2B5EF4-FFF2-40B4-BE49-F238E27FC236}">
                <a16:creationId xmlns:a16="http://schemas.microsoft.com/office/drawing/2014/main" id="{C8A9DD98-0EF4-07B6-6F32-06FE144787E1}"/>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15" action="ppaction://hlinksldjump"/>
            <a:extLst>
              <a:ext uri="{FF2B5EF4-FFF2-40B4-BE49-F238E27FC236}">
                <a16:creationId xmlns:a16="http://schemas.microsoft.com/office/drawing/2014/main" id="{6856A5DF-489F-7B9D-841F-2D9B6514BFD9}"/>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1024" name="Vrije vorm: vorm 26">
            <a:hlinkClick r:id="rId16" action="ppaction://hlinksldjump"/>
            <a:extLst>
              <a:ext uri="{FF2B5EF4-FFF2-40B4-BE49-F238E27FC236}">
                <a16:creationId xmlns:a16="http://schemas.microsoft.com/office/drawing/2014/main" id="{D7DA8AAC-8B4B-A4B3-10BA-B5DE5617B75D}"/>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 name="Vrije vorm: vorm 16">
            <a:hlinkClick r:id="rId17" action="ppaction://hlinksldjump"/>
            <a:extLst>
              <a:ext uri="{FF2B5EF4-FFF2-40B4-BE49-F238E27FC236}">
                <a16:creationId xmlns:a16="http://schemas.microsoft.com/office/drawing/2014/main" id="{151CADFA-81B2-FC4A-C86E-0A507A8CF4A3}"/>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20" name="TextBox 19">
            <a:hlinkClick r:id="rId18" action="ppaction://hlinksldjump"/>
            <a:extLst>
              <a:ext uri="{FF2B5EF4-FFF2-40B4-BE49-F238E27FC236}">
                <a16:creationId xmlns:a16="http://schemas.microsoft.com/office/drawing/2014/main" id="{2B3F417C-DBCC-7B4C-1895-BB6E28D1471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pic>
        <p:nvPicPr>
          <p:cNvPr id="22" name="Picture 2" descr="upload.wikimedia.org/wikipedia/commons/thumb/b/...">
            <a:extLst>
              <a:ext uri="{FF2B5EF4-FFF2-40B4-BE49-F238E27FC236}">
                <a16:creationId xmlns:a16="http://schemas.microsoft.com/office/drawing/2014/main" id="{358202A8-26C8-A5B6-A621-2E714829EB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flipH="1">
            <a:off x="8224739" y="957226"/>
            <a:ext cx="554359" cy="369421"/>
          </a:xfrm>
          <a:prstGeom prst="rect">
            <a:avLst/>
          </a:prstGeom>
          <a:noFill/>
          <a:extLst>
            <a:ext uri="{909E8E84-426E-40DD-AFC4-6F175D3DCCD1}">
              <a14:hiddenFill xmlns:a14="http://schemas.microsoft.com/office/drawing/2010/main">
                <a:solidFill>
                  <a:srgbClr val="FFFFFF"/>
                </a:solidFill>
              </a14:hiddenFill>
            </a:ext>
          </a:extLst>
        </p:spPr>
      </p:pic>
      <p:sp>
        <p:nvSpPr>
          <p:cNvPr id="23" name="Gelijkbenige driehoek 34">
            <a:hlinkClick r:id="rId2" action="ppaction://hlinksldjump"/>
            <a:extLst>
              <a:ext uri="{FF2B5EF4-FFF2-40B4-BE49-F238E27FC236}">
                <a16:creationId xmlns:a16="http://schemas.microsoft.com/office/drawing/2014/main" id="{BCE5181D-B2CD-D707-82B6-064D1FE6EDDE}"/>
              </a:ext>
            </a:extLst>
          </p:cNvPr>
          <p:cNvSpPr/>
          <p:nvPr/>
        </p:nvSpPr>
        <p:spPr>
          <a:xfrm rot="5400000">
            <a:off x="7315803" y="2339588"/>
            <a:ext cx="221688" cy="19111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 name="Slide Number Placeholder 3">
            <a:extLst>
              <a:ext uri="{FF2B5EF4-FFF2-40B4-BE49-F238E27FC236}">
                <a16:creationId xmlns:a16="http://schemas.microsoft.com/office/drawing/2014/main" id="{9B4686A2-476D-C947-4F27-94E9F777883A}"/>
              </a:ext>
            </a:extLst>
          </p:cNvPr>
          <p:cNvSpPr>
            <a:spLocks noGrp="1"/>
          </p:cNvSpPr>
          <p:nvPr>
            <p:ph type="sldNum" sz="quarter" idx="11"/>
          </p:nvPr>
        </p:nvSpPr>
        <p:spPr/>
        <p:txBody>
          <a:bodyPr/>
          <a:lstStyle/>
          <a:p>
            <a:fld id="{F25965E0-7062-474C-8671-DB3A3CE669B0}" type="slidenum">
              <a:rPr lang="nl-NL" smtClean="0"/>
              <a:pPr/>
              <a:t>27</a:t>
            </a:fld>
            <a:endParaRPr lang="nl-NL" dirty="0"/>
          </a:p>
        </p:txBody>
      </p:sp>
    </p:spTree>
    <p:extLst>
      <p:ext uri="{BB962C8B-B14F-4D97-AF65-F5344CB8AC3E}">
        <p14:creationId xmlns:p14="http://schemas.microsoft.com/office/powerpoint/2010/main" val="3467740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EU – Indicators for food waste</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2D0282A9-4CF4-EB21-E82A-1D3A21F59AF8}"/>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7" name="Pijl: vijfhoek 18">
            <a:hlinkClick r:id="rId6" action="ppaction://hlinksldjump"/>
            <a:extLst>
              <a:ext uri="{FF2B5EF4-FFF2-40B4-BE49-F238E27FC236}">
                <a16:creationId xmlns:a16="http://schemas.microsoft.com/office/drawing/2014/main" id="{7E93B350-0CA9-9F14-C770-A1DEFA0F627A}"/>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7" name="Rechthoek 6">
            <a:hlinkClick r:id="rId7" action="ppaction://hlinksldjump"/>
            <a:extLst>
              <a:ext uri="{FF2B5EF4-FFF2-40B4-BE49-F238E27FC236}">
                <a16:creationId xmlns:a16="http://schemas.microsoft.com/office/drawing/2014/main" id="{AA8F9C33-69CF-EB0F-F7DD-0C0767CD6C06}"/>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5" name="TextBox 4">
            <a:hlinkClick r:id="" action="ppaction://hlinkshowjump?jump=lastslideviewed"/>
            <a:extLst>
              <a:ext uri="{FF2B5EF4-FFF2-40B4-BE49-F238E27FC236}">
                <a16:creationId xmlns:a16="http://schemas.microsoft.com/office/drawing/2014/main" id="{96317840-AB47-F1B3-4808-F738D7BAC656}"/>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8" name="Vrije vorm: vorm 26">
            <a:hlinkClick r:id="rId8" action="ppaction://hlinksldjump"/>
            <a:extLst>
              <a:ext uri="{FF2B5EF4-FFF2-40B4-BE49-F238E27FC236}">
                <a16:creationId xmlns:a16="http://schemas.microsoft.com/office/drawing/2014/main" id="{378A1AC1-9F7E-F2B4-B72F-5C9F7679BD7B}"/>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9" name="Vrije vorm: vorm 27">
            <a:hlinkClick r:id="rId9" action="ppaction://hlinksldjump"/>
            <a:extLst>
              <a:ext uri="{FF2B5EF4-FFF2-40B4-BE49-F238E27FC236}">
                <a16:creationId xmlns:a16="http://schemas.microsoft.com/office/drawing/2014/main" id="{95685A7E-CC6D-E674-FC4E-BF9905938EC5}"/>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0" action="ppaction://hlinksldjump"/>
            <a:extLst>
              <a:ext uri="{FF2B5EF4-FFF2-40B4-BE49-F238E27FC236}">
                <a16:creationId xmlns:a16="http://schemas.microsoft.com/office/drawing/2014/main" id="{4FD2FFFF-05A7-2623-B38B-7B1918EE0DF1}"/>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30" name="Vrije vorm: vorm 24">
            <a:hlinkClick r:id="rId11" action="ppaction://hlinksldjump"/>
            <a:extLst>
              <a:ext uri="{FF2B5EF4-FFF2-40B4-BE49-F238E27FC236}">
                <a16:creationId xmlns:a16="http://schemas.microsoft.com/office/drawing/2014/main" id="{DE5E87F9-1660-562F-6807-0EF4AA1B0DCD}"/>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31" name="Vrije vorm: vorm 26">
            <a:hlinkClick r:id="rId12" action="ppaction://hlinksldjump"/>
            <a:extLst>
              <a:ext uri="{FF2B5EF4-FFF2-40B4-BE49-F238E27FC236}">
                <a16:creationId xmlns:a16="http://schemas.microsoft.com/office/drawing/2014/main" id="{C9E00C51-F1A4-73C7-2041-F280C811F0C3}"/>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2" name="Vrije vorm: vorm 27">
            <a:hlinkClick r:id="rId13" action="ppaction://hlinksldjump"/>
            <a:extLst>
              <a:ext uri="{FF2B5EF4-FFF2-40B4-BE49-F238E27FC236}">
                <a16:creationId xmlns:a16="http://schemas.microsoft.com/office/drawing/2014/main" id="{9107E8A4-FC5F-1460-2B32-A80A573FB709}"/>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3" name="Vrije vorm: vorm 34">
            <a:hlinkClick r:id="rId14" action="ppaction://hlinksldjump"/>
            <a:extLst>
              <a:ext uri="{FF2B5EF4-FFF2-40B4-BE49-F238E27FC236}">
                <a16:creationId xmlns:a16="http://schemas.microsoft.com/office/drawing/2014/main" id="{B9A58E8F-67C0-075D-19FD-405A286EC61A}"/>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4" name="Vrije vorm: vorm 26">
            <a:hlinkClick r:id="rId15" action="ppaction://hlinksldjump"/>
            <a:extLst>
              <a:ext uri="{FF2B5EF4-FFF2-40B4-BE49-F238E27FC236}">
                <a16:creationId xmlns:a16="http://schemas.microsoft.com/office/drawing/2014/main" id="{8CE2873C-6FE2-0774-AD79-AD9DE2385D5A}"/>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 name="Vrije vorm: vorm 16">
            <a:hlinkClick r:id="rId16" action="ppaction://hlinksldjump"/>
            <a:extLst>
              <a:ext uri="{FF2B5EF4-FFF2-40B4-BE49-F238E27FC236}">
                <a16:creationId xmlns:a16="http://schemas.microsoft.com/office/drawing/2014/main" id="{E79C4EE7-6C49-BEE3-2E7A-A7D69AA98CE4}"/>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4" name="TextBox 3">
            <a:hlinkClick r:id="rId17" action="ppaction://hlinksldjump"/>
            <a:extLst>
              <a:ext uri="{FF2B5EF4-FFF2-40B4-BE49-F238E27FC236}">
                <a16:creationId xmlns:a16="http://schemas.microsoft.com/office/drawing/2014/main" id="{9C07ECBE-C5F0-8EE8-0024-3ACC93B737B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7"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1" name="Table 20">
            <a:extLst>
              <a:ext uri="{FF2B5EF4-FFF2-40B4-BE49-F238E27FC236}">
                <a16:creationId xmlns:a16="http://schemas.microsoft.com/office/drawing/2014/main" id="{B8B72932-E631-F2A5-2576-FE5B5E539BAE}"/>
              </a:ext>
            </a:extLst>
          </p:cNvPr>
          <p:cNvGraphicFramePr>
            <a:graphicFrameLocks noGrp="1"/>
          </p:cNvGraphicFramePr>
          <p:nvPr>
            <p:extLst>
              <p:ext uri="{D42A27DB-BD31-4B8C-83A1-F6EECF244321}">
                <p14:modId xmlns:p14="http://schemas.microsoft.com/office/powerpoint/2010/main" val="1195782661"/>
              </p:ext>
            </p:extLst>
          </p:nvPr>
        </p:nvGraphicFramePr>
        <p:xfrm>
          <a:off x="2808288" y="1729798"/>
          <a:ext cx="5901519" cy="1198880"/>
        </p:xfrm>
        <a:graphic>
          <a:graphicData uri="http://schemas.openxmlformats.org/drawingml/2006/table">
            <a:tbl>
              <a:tblPr firstRow="1" bandRow="1">
                <a:tableStyleId>{E8034E78-7F5D-4C2E-B375-FC64B27BC917}</a:tableStyleId>
              </a:tblPr>
              <a:tblGrid>
                <a:gridCol w="703263">
                  <a:extLst>
                    <a:ext uri="{9D8B030D-6E8A-4147-A177-3AD203B41FA5}">
                      <a16:colId xmlns:a16="http://schemas.microsoft.com/office/drawing/2014/main" val="2883863233"/>
                    </a:ext>
                  </a:extLst>
                </a:gridCol>
                <a:gridCol w="767198">
                  <a:extLst>
                    <a:ext uri="{9D8B030D-6E8A-4147-A177-3AD203B41FA5}">
                      <a16:colId xmlns:a16="http://schemas.microsoft.com/office/drawing/2014/main" val="369153480"/>
                    </a:ext>
                  </a:extLst>
                </a:gridCol>
                <a:gridCol w="970472">
                  <a:extLst>
                    <a:ext uri="{9D8B030D-6E8A-4147-A177-3AD203B41FA5}">
                      <a16:colId xmlns:a16="http://schemas.microsoft.com/office/drawing/2014/main" val="36787969"/>
                    </a:ext>
                  </a:extLst>
                </a:gridCol>
                <a:gridCol w="983587">
                  <a:extLst>
                    <a:ext uri="{9D8B030D-6E8A-4147-A177-3AD203B41FA5}">
                      <a16:colId xmlns:a16="http://schemas.microsoft.com/office/drawing/2014/main" val="2095852818"/>
                    </a:ext>
                  </a:extLst>
                </a:gridCol>
                <a:gridCol w="790851">
                  <a:extLst>
                    <a:ext uri="{9D8B030D-6E8A-4147-A177-3AD203B41FA5}">
                      <a16:colId xmlns:a16="http://schemas.microsoft.com/office/drawing/2014/main" val="2105644572"/>
                    </a:ext>
                  </a:extLst>
                </a:gridCol>
                <a:gridCol w="843074">
                  <a:extLst>
                    <a:ext uri="{9D8B030D-6E8A-4147-A177-3AD203B41FA5}">
                      <a16:colId xmlns:a16="http://schemas.microsoft.com/office/drawing/2014/main" val="2044313289"/>
                    </a:ext>
                  </a:extLst>
                </a:gridCol>
                <a:gridCol w="843074">
                  <a:extLst>
                    <a:ext uri="{9D8B030D-6E8A-4147-A177-3AD203B41FA5}">
                      <a16:colId xmlns:a16="http://schemas.microsoft.com/office/drawing/2014/main" val="3095493511"/>
                    </a:ext>
                  </a:extLst>
                </a:gridCol>
              </a:tblGrid>
              <a:tr h="370840">
                <a:tc>
                  <a:txBody>
                    <a:bodyPr/>
                    <a:lstStyle/>
                    <a:p>
                      <a:r>
                        <a:rPr lang="en-GB" sz="1200" b="0" dirty="0"/>
                        <a:t>Region</a:t>
                      </a:r>
                      <a:endParaRPr lang="nl-NL" sz="1200" b="0" dirty="0"/>
                    </a:p>
                  </a:txBody>
                  <a:tcPr>
                    <a:lnL>
                      <a:noFill/>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0" dirty="0"/>
                        <a:t>Total</a:t>
                      </a:r>
                      <a:endParaRPr lang="nl-NL"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0" dirty="0"/>
                        <a:t>Primary production</a:t>
                      </a:r>
                      <a:endParaRPr lang="nl-NL"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0" dirty="0"/>
                        <a:t>Processing</a:t>
                      </a:r>
                      <a:endParaRPr lang="nl-NL"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0" dirty="0"/>
                        <a:t>Retail / </a:t>
                      </a:r>
                      <a:r>
                        <a:rPr lang="en-GB" sz="1200" b="0" dirty="0" err="1"/>
                        <a:t>distrib</a:t>
                      </a:r>
                      <a:r>
                        <a:rPr lang="en-GB" sz="1200" b="0" dirty="0"/>
                        <a:t>.</a:t>
                      </a:r>
                      <a:endParaRPr lang="nl-NL"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0" dirty="0"/>
                        <a:t>Out of home</a:t>
                      </a:r>
                      <a:endParaRPr lang="nl-NL"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0" dirty="0"/>
                        <a:t>House-holds</a:t>
                      </a:r>
                      <a:endParaRPr lang="nl-NL" sz="1200" b="0" dirty="0"/>
                    </a:p>
                  </a:txBody>
                  <a:tcPr>
                    <a:lnL w="12700" cap="flat" cmpd="sng" algn="ctr">
                      <a:solidFill>
                        <a:schemeClr val="bg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315599281"/>
                  </a:ext>
                </a:extLst>
              </a:tr>
              <a:tr h="370840">
                <a:tc>
                  <a:txBody>
                    <a:bodyPr/>
                    <a:lstStyle/>
                    <a:p>
                      <a:r>
                        <a:rPr lang="en-GB" sz="1200" b="1" dirty="0">
                          <a:solidFill>
                            <a:schemeClr val="tx1"/>
                          </a:solidFill>
                        </a:rPr>
                        <a:t>EU</a:t>
                      </a:r>
                      <a:endParaRPr lang="nl-NL" sz="1200" b="1" dirty="0">
                        <a:solidFill>
                          <a:schemeClr val="tx1"/>
                        </a:solidFill>
                      </a:endParaRPr>
                    </a:p>
                  </a:txBody>
                  <a:tcPr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58400</a:t>
                      </a:r>
                      <a:endParaRPr lang="nl-NL" sz="1200" dirty="0">
                        <a:solidFill>
                          <a:schemeClr val="tx1"/>
                        </a:solidFill>
                      </a:endParaRPr>
                    </a:p>
                  </a:txBody>
                  <a:tcPr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5100</a:t>
                      </a:r>
                      <a:endParaRPr lang="nl-NL" sz="1200" dirty="0">
                        <a:solidFill>
                          <a:schemeClr val="tx1"/>
                        </a:solidFill>
                      </a:endParaRPr>
                    </a:p>
                  </a:txBody>
                  <a:tcPr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12400</a:t>
                      </a:r>
                      <a:endParaRPr lang="nl-NL" sz="1200" dirty="0">
                        <a:solidFill>
                          <a:schemeClr val="tx1"/>
                        </a:solidFill>
                      </a:endParaRPr>
                    </a:p>
                  </a:txBody>
                  <a:tcPr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4200</a:t>
                      </a:r>
                      <a:endParaRPr lang="nl-NL" sz="1200" dirty="0">
                        <a:solidFill>
                          <a:schemeClr val="tx1"/>
                        </a:solidFill>
                      </a:endParaRPr>
                    </a:p>
                  </a:txBody>
                  <a:tcPr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5400</a:t>
                      </a:r>
                      <a:endParaRPr lang="nl-NL" sz="1200" dirty="0">
                        <a:solidFill>
                          <a:schemeClr val="tx1"/>
                        </a:solidFill>
                      </a:endParaRPr>
                    </a:p>
                  </a:txBody>
                  <a:tcPr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31300</a:t>
                      </a:r>
                      <a:endParaRPr lang="nl-NL" sz="1200" dirty="0">
                        <a:solidFill>
                          <a:schemeClr val="tx1"/>
                        </a:solidFill>
                      </a:endParaRPr>
                    </a:p>
                  </a:txBody>
                  <a:tcPr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6692076"/>
                  </a:ext>
                </a:extLst>
              </a:tr>
              <a:tr h="370840">
                <a:tc>
                  <a:txBody>
                    <a:bodyPr/>
                    <a:lstStyle/>
                    <a:p>
                      <a:r>
                        <a:rPr lang="en-GB" sz="1200" b="1" dirty="0">
                          <a:solidFill>
                            <a:schemeClr val="tx1"/>
                          </a:solidFill>
                        </a:rPr>
                        <a:t>NL</a:t>
                      </a:r>
                      <a:endParaRPr lang="nl-NL" sz="1200" b="1" dirty="0">
                        <a:solidFill>
                          <a:schemeClr val="tx1"/>
                        </a:solidFill>
                      </a:endParaRPr>
                    </a:p>
                  </a:txBody>
                  <a:tcPr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2587</a:t>
                      </a:r>
                      <a:endParaRPr lang="nl-NL" sz="1200" dirty="0">
                        <a:solidFill>
                          <a:schemeClr val="tx1"/>
                        </a:solidFill>
                      </a:endParaRPr>
                    </a:p>
                  </a:txBody>
                  <a:tcPr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315</a:t>
                      </a:r>
                      <a:endParaRPr lang="nl-NL" sz="1200" dirty="0">
                        <a:solidFill>
                          <a:schemeClr val="tx1"/>
                        </a:solidFill>
                      </a:endParaRPr>
                    </a:p>
                  </a:txBody>
                  <a:tcPr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1131</a:t>
                      </a:r>
                      <a:endParaRPr lang="nl-NL" sz="1200" dirty="0">
                        <a:solidFill>
                          <a:schemeClr val="tx1"/>
                        </a:solidFill>
                      </a:endParaRPr>
                    </a:p>
                  </a:txBody>
                  <a:tcPr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210</a:t>
                      </a:r>
                      <a:endParaRPr lang="nl-NL" sz="1200" dirty="0">
                        <a:solidFill>
                          <a:schemeClr val="tx1"/>
                        </a:solidFill>
                      </a:endParaRPr>
                    </a:p>
                  </a:txBody>
                  <a:tcPr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83</a:t>
                      </a:r>
                      <a:endParaRPr lang="nl-NL" sz="1200" dirty="0">
                        <a:solidFill>
                          <a:schemeClr val="tx1"/>
                        </a:solidFill>
                      </a:endParaRPr>
                    </a:p>
                  </a:txBody>
                  <a:tcPr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dirty="0">
                          <a:solidFill>
                            <a:schemeClr val="tx1"/>
                          </a:solidFill>
                        </a:rPr>
                        <a:t>848</a:t>
                      </a:r>
                      <a:endParaRPr lang="nl-NL" sz="1200" dirty="0">
                        <a:solidFill>
                          <a:schemeClr val="tx1"/>
                        </a:solidFill>
                      </a:endParaRPr>
                    </a:p>
                  </a:txBody>
                  <a:tcPr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561836"/>
                  </a:ext>
                </a:extLst>
              </a:tr>
            </a:tbl>
          </a:graphicData>
        </a:graphic>
      </p:graphicFrame>
      <p:sp>
        <p:nvSpPr>
          <p:cNvPr id="12" name="TextBox 11">
            <a:extLst>
              <a:ext uri="{FF2B5EF4-FFF2-40B4-BE49-F238E27FC236}">
                <a16:creationId xmlns:a16="http://schemas.microsoft.com/office/drawing/2014/main" id="{B2131DFA-C5E3-3358-2582-EA6E0D5A5BE3}"/>
              </a:ext>
            </a:extLst>
          </p:cNvPr>
          <p:cNvSpPr txBox="1"/>
          <p:nvPr/>
        </p:nvSpPr>
        <p:spPr>
          <a:xfrm>
            <a:off x="2707274" y="3360770"/>
            <a:ext cx="6133836" cy="1015663"/>
          </a:xfrm>
          <a:prstGeom prst="rect">
            <a:avLst/>
          </a:prstGeom>
          <a:noFill/>
        </p:spPr>
        <p:txBody>
          <a:bodyPr wrap="square" rtlCol="0">
            <a:spAutoFit/>
          </a:bodyPr>
          <a:lstStyle/>
          <a:p>
            <a:r>
              <a:rPr lang="en-GB" sz="1200" i="1" dirty="0">
                <a:latin typeface="+mn-lt"/>
              </a:rPr>
              <a:t>Indicator</a:t>
            </a:r>
            <a:r>
              <a:rPr lang="en-GB" sz="1200" dirty="0">
                <a:latin typeface="+mn-lt"/>
              </a:rPr>
              <a:t> = total fresh mass in tons </a:t>
            </a:r>
            <a:r>
              <a:rPr lang="en-GB" sz="1200" dirty="0">
                <a:solidFill>
                  <a:schemeClr val="accent2"/>
                </a:solidFill>
                <a:latin typeface="+mn-lt"/>
              </a:rPr>
              <a:t>(QU) </a:t>
            </a:r>
            <a:r>
              <a:rPr lang="en-GB" sz="1200" dirty="0">
                <a:latin typeface="+mn-lt"/>
              </a:rPr>
              <a:t>of food </a:t>
            </a:r>
            <a:r>
              <a:rPr lang="en-GB" sz="1200" dirty="0">
                <a:solidFill>
                  <a:schemeClr val="accent2"/>
                </a:solidFill>
                <a:latin typeface="+mn-lt"/>
              </a:rPr>
              <a:t>(product)</a:t>
            </a:r>
            <a:r>
              <a:rPr lang="en-GB" sz="1200" dirty="0">
                <a:solidFill>
                  <a:srgbClr val="3F9C35"/>
                </a:solidFill>
                <a:latin typeface="+mn-lt"/>
              </a:rPr>
              <a:t> </a:t>
            </a:r>
            <a:r>
              <a:rPr lang="en-GB" sz="1200" dirty="0">
                <a:latin typeface="+mn-lt"/>
              </a:rPr>
              <a:t>waste per supply chain </a:t>
            </a:r>
            <a:br>
              <a:rPr lang="en-GB" sz="1200" dirty="0">
                <a:latin typeface="+mn-lt"/>
              </a:rPr>
            </a:br>
            <a:r>
              <a:rPr lang="en-GB" sz="1200" dirty="0">
                <a:latin typeface="+mn-lt"/>
              </a:rPr>
              <a:t>link </a:t>
            </a:r>
            <a:r>
              <a:rPr lang="en-GB" sz="1200" dirty="0">
                <a:solidFill>
                  <a:schemeClr val="accent2"/>
                </a:solidFill>
                <a:latin typeface="+mn-lt"/>
              </a:rPr>
              <a:t>(SCLs) </a:t>
            </a:r>
            <a:r>
              <a:rPr lang="en-GB" sz="1200" dirty="0">
                <a:latin typeface="+mn-lt"/>
              </a:rPr>
              <a:t>per country </a:t>
            </a:r>
            <a:r>
              <a:rPr lang="en-GB" sz="1200" dirty="0">
                <a:solidFill>
                  <a:schemeClr val="accent2"/>
                </a:solidFill>
                <a:latin typeface="+mn-lt"/>
              </a:rPr>
              <a:t>(region) </a:t>
            </a:r>
            <a:r>
              <a:rPr lang="en-GB" sz="1200" dirty="0">
                <a:latin typeface="+mn-lt"/>
              </a:rPr>
              <a:t>per year </a:t>
            </a:r>
            <a:r>
              <a:rPr lang="en-GB" sz="1200" dirty="0">
                <a:solidFill>
                  <a:schemeClr val="accent2"/>
                </a:solidFill>
                <a:latin typeface="+mn-lt"/>
              </a:rPr>
              <a:t>(time period)</a:t>
            </a:r>
          </a:p>
          <a:p>
            <a:endParaRPr lang="nl-NL" sz="1200" dirty="0">
              <a:latin typeface="+mn-lt"/>
            </a:endParaRPr>
          </a:p>
          <a:p>
            <a:r>
              <a:rPr lang="nl-NL" sz="1200" dirty="0" err="1">
                <a:latin typeface="+mn-lt"/>
              </a:rPr>
              <a:t>Other</a:t>
            </a:r>
            <a:r>
              <a:rPr lang="nl-NL" sz="1200" dirty="0">
                <a:latin typeface="+mn-lt"/>
              </a:rPr>
              <a:t> indicator (</a:t>
            </a:r>
            <a:r>
              <a:rPr lang="nl-NL" sz="1200" dirty="0" err="1">
                <a:latin typeface="+mn-lt"/>
              </a:rPr>
              <a:t>derived</a:t>
            </a:r>
            <a:r>
              <a:rPr lang="nl-NL" sz="1200" dirty="0">
                <a:latin typeface="+mn-lt"/>
              </a:rPr>
              <a:t>) = food waste in kg per capita per </a:t>
            </a:r>
            <a:r>
              <a:rPr lang="nl-NL" sz="1200" dirty="0" err="1">
                <a:latin typeface="+mn-lt"/>
              </a:rPr>
              <a:t>supply</a:t>
            </a:r>
            <a:r>
              <a:rPr lang="nl-NL" sz="1200" dirty="0">
                <a:latin typeface="+mn-lt"/>
              </a:rPr>
              <a:t> chain link per </a:t>
            </a:r>
            <a:br>
              <a:rPr lang="nl-NL" sz="1200" dirty="0">
                <a:latin typeface="+mn-lt"/>
              </a:rPr>
            </a:br>
            <a:r>
              <a:rPr lang="nl-NL" sz="1200" dirty="0">
                <a:latin typeface="+mn-lt"/>
              </a:rPr>
              <a:t>country per </a:t>
            </a:r>
            <a:r>
              <a:rPr lang="nl-NL" sz="1200" dirty="0" err="1">
                <a:latin typeface="+mn-lt"/>
              </a:rPr>
              <a:t>year</a:t>
            </a:r>
            <a:endParaRPr lang="nl-NL" sz="1200" dirty="0">
              <a:latin typeface="+mn-lt"/>
            </a:endParaRPr>
          </a:p>
        </p:txBody>
      </p:sp>
      <p:sp>
        <p:nvSpPr>
          <p:cNvPr id="14" name="TextBox 13">
            <a:extLst>
              <a:ext uri="{FF2B5EF4-FFF2-40B4-BE49-F238E27FC236}">
                <a16:creationId xmlns:a16="http://schemas.microsoft.com/office/drawing/2014/main" id="{7BC92046-A958-C4F6-120B-457CBC887979}"/>
              </a:ext>
            </a:extLst>
          </p:cNvPr>
          <p:cNvSpPr txBox="1"/>
          <p:nvPr/>
        </p:nvSpPr>
        <p:spPr>
          <a:xfrm>
            <a:off x="6752466" y="2928678"/>
            <a:ext cx="2088644" cy="246221"/>
          </a:xfrm>
          <a:prstGeom prst="rect">
            <a:avLst/>
          </a:prstGeom>
          <a:noFill/>
        </p:spPr>
        <p:txBody>
          <a:bodyPr wrap="square" rtlCol="0">
            <a:spAutoFit/>
          </a:bodyPr>
          <a:lstStyle/>
          <a:p>
            <a:r>
              <a:rPr lang="en-GB" sz="1000" i="1" dirty="0">
                <a:latin typeface="+mn-lt"/>
              </a:rPr>
              <a:t>FLW weight (kton) Data: EU 2021</a:t>
            </a:r>
            <a:endParaRPr lang="nl-NL" sz="1000" i="1" dirty="0" err="1">
              <a:latin typeface="+mn-lt"/>
            </a:endParaRPr>
          </a:p>
        </p:txBody>
      </p:sp>
      <p:pic>
        <p:nvPicPr>
          <p:cNvPr id="16" name="Picture 2" descr="upload.wikimedia.org/wikipedia/commons/thumb/b/...">
            <a:extLst>
              <a:ext uri="{FF2B5EF4-FFF2-40B4-BE49-F238E27FC236}">
                <a16:creationId xmlns:a16="http://schemas.microsoft.com/office/drawing/2014/main" id="{A4EE27E3-F7D7-9377-80CD-32B3809E33B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a:off x="8224739" y="957226"/>
            <a:ext cx="554359" cy="369421"/>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9F236BD8-414D-5B91-7068-D06D350DECDA}"/>
              </a:ext>
            </a:extLst>
          </p:cNvPr>
          <p:cNvSpPr>
            <a:spLocks noGrp="1"/>
          </p:cNvSpPr>
          <p:nvPr>
            <p:ph type="sldNum" sz="quarter" idx="11"/>
          </p:nvPr>
        </p:nvSpPr>
        <p:spPr/>
        <p:txBody>
          <a:bodyPr/>
          <a:lstStyle/>
          <a:p>
            <a:fld id="{F25965E0-7062-474C-8671-DB3A3CE669B0}" type="slidenum">
              <a:rPr lang="nl-NL" smtClean="0"/>
              <a:pPr/>
              <a:t>28</a:t>
            </a:fld>
            <a:endParaRPr lang="nl-NL" dirty="0"/>
          </a:p>
        </p:txBody>
      </p:sp>
    </p:spTree>
    <p:extLst>
      <p:ext uri="{BB962C8B-B14F-4D97-AF65-F5344CB8AC3E}">
        <p14:creationId xmlns:p14="http://schemas.microsoft.com/office/powerpoint/2010/main" val="4014574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A6EE2C9-5CFF-FBD1-EA50-52D001C7112A}"/>
              </a:ext>
            </a:extLst>
          </p:cNvPr>
          <p:cNvSpPr>
            <a:spLocks noGrp="1"/>
          </p:cNvSpPr>
          <p:nvPr>
            <p:ph type="body" sz="quarter" idx="10"/>
          </p:nvPr>
        </p:nvSpPr>
        <p:spPr>
          <a:xfrm>
            <a:off x="2707274" y="1459473"/>
            <a:ext cx="5855993" cy="2471305"/>
          </a:xfrm>
        </p:spPr>
        <p:txBody>
          <a:bodyPr/>
          <a:lstStyle/>
          <a:p>
            <a:r>
              <a:rPr lang="en-GB" noProof="0" dirty="0"/>
              <a:t>EU food waste hub (special website)</a:t>
            </a:r>
            <a:br>
              <a:rPr lang="en-GB" noProof="0" dirty="0"/>
            </a:br>
            <a:r>
              <a:rPr lang="en-GB" noProof="0" dirty="0">
                <a:hlinkClick r:id="rId2"/>
              </a:rPr>
              <a:t>https://ec.europa.eu/food/safety/food_waste/eu-food-loss-waste-prevention-hub/news</a:t>
            </a:r>
            <a:r>
              <a:rPr lang="en-GB" noProof="0" dirty="0"/>
              <a:t> </a:t>
            </a:r>
            <a:br>
              <a:rPr lang="en-GB" noProof="0" dirty="0"/>
            </a:br>
            <a:br>
              <a:rPr lang="en-GB" noProof="0" dirty="0"/>
            </a:br>
            <a:r>
              <a:rPr lang="en-GB" noProof="0" dirty="0"/>
              <a:t>EU document how to monitor</a:t>
            </a:r>
            <a:br>
              <a:rPr lang="en-GB" noProof="0" dirty="0"/>
            </a:br>
            <a:r>
              <a:rPr lang="en-GB" noProof="0" dirty="0">
                <a:hlinkClick r:id="rId3"/>
              </a:rPr>
              <a:t>https://ec.europa.eu/eurostat/documents/342366/351811/Food+-+Guidance+on+food+waste+reporting.pdf/5581b0a2-b09e-adc0-4e0a-b20062dfe564?t=1654175854418</a:t>
            </a:r>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EU – More information?</a:t>
            </a:r>
          </a:p>
        </p:txBody>
      </p:sp>
      <p:sp>
        <p:nvSpPr>
          <p:cNvPr id="8" name="Rechthoek 7">
            <a:hlinkClick r:id="rId4"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5"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6"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7" action="ppaction://hlinksldjump"/>
            <a:extLst>
              <a:ext uri="{FF2B5EF4-FFF2-40B4-BE49-F238E27FC236}">
                <a16:creationId xmlns:a16="http://schemas.microsoft.com/office/drawing/2014/main" id="{2D0282A9-4CF4-EB21-E82A-1D3A21F59AF8}"/>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7" name="Pijl: vijfhoek 18">
            <a:hlinkClick r:id="rId8" action="ppaction://hlinksldjump"/>
            <a:extLst>
              <a:ext uri="{FF2B5EF4-FFF2-40B4-BE49-F238E27FC236}">
                <a16:creationId xmlns:a16="http://schemas.microsoft.com/office/drawing/2014/main" id="{1ECE1440-A808-DA93-0123-05AE7823AB50}"/>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7" name="Rechthoek 6">
            <a:hlinkClick r:id="rId9" action="ppaction://hlinksldjump"/>
            <a:extLst>
              <a:ext uri="{FF2B5EF4-FFF2-40B4-BE49-F238E27FC236}">
                <a16:creationId xmlns:a16="http://schemas.microsoft.com/office/drawing/2014/main" id="{EB2EFC2B-C567-0C3B-937D-3028D46098CB}"/>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5" name="TextBox 4">
            <a:hlinkClick r:id="" action="ppaction://hlinkshowjump?jump=lastslideviewed"/>
            <a:extLst>
              <a:ext uri="{FF2B5EF4-FFF2-40B4-BE49-F238E27FC236}">
                <a16:creationId xmlns:a16="http://schemas.microsoft.com/office/drawing/2014/main" id="{E627EFA8-1C82-9EEA-28B0-615BB37C9DBD}"/>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3" name="Vrije vorm: vorm 26">
            <a:hlinkClick r:id="rId10" action="ppaction://hlinksldjump"/>
            <a:extLst>
              <a:ext uri="{FF2B5EF4-FFF2-40B4-BE49-F238E27FC236}">
                <a16:creationId xmlns:a16="http://schemas.microsoft.com/office/drawing/2014/main" id="{C659CCE9-F472-E8FC-FA70-9537657E99C7}"/>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5" name="Vrije vorm: vorm 27">
            <a:hlinkClick r:id="rId11" action="ppaction://hlinksldjump"/>
            <a:extLst>
              <a:ext uri="{FF2B5EF4-FFF2-40B4-BE49-F238E27FC236}">
                <a16:creationId xmlns:a16="http://schemas.microsoft.com/office/drawing/2014/main" id="{CBCC2219-5A3F-74B3-0E3F-86BE6DD955D4}"/>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2" action="ppaction://hlinksldjump"/>
            <a:extLst>
              <a:ext uri="{FF2B5EF4-FFF2-40B4-BE49-F238E27FC236}">
                <a16:creationId xmlns:a16="http://schemas.microsoft.com/office/drawing/2014/main" id="{5AC0CB7C-B99D-B789-F066-830044D5288F}"/>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8" name="Vrije vorm: vorm 24">
            <a:hlinkClick r:id="rId13" action="ppaction://hlinksldjump"/>
            <a:extLst>
              <a:ext uri="{FF2B5EF4-FFF2-40B4-BE49-F238E27FC236}">
                <a16:creationId xmlns:a16="http://schemas.microsoft.com/office/drawing/2014/main" id="{42F7878C-36AE-AC1A-6503-44D19AAD83CF}"/>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9" name="Vrije vorm: vorm 26">
            <a:hlinkClick r:id="rId14" action="ppaction://hlinksldjump"/>
            <a:extLst>
              <a:ext uri="{FF2B5EF4-FFF2-40B4-BE49-F238E27FC236}">
                <a16:creationId xmlns:a16="http://schemas.microsoft.com/office/drawing/2014/main" id="{3482833C-AD80-28EB-36B4-15E862596095}"/>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5" action="ppaction://hlinksldjump"/>
            <a:extLst>
              <a:ext uri="{FF2B5EF4-FFF2-40B4-BE49-F238E27FC236}">
                <a16:creationId xmlns:a16="http://schemas.microsoft.com/office/drawing/2014/main" id="{7BC8B136-3931-F0B7-4C30-5189C3C69F51}"/>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16" action="ppaction://hlinksldjump"/>
            <a:extLst>
              <a:ext uri="{FF2B5EF4-FFF2-40B4-BE49-F238E27FC236}">
                <a16:creationId xmlns:a16="http://schemas.microsoft.com/office/drawing/2014/main" id="{71A004BA-53ED-9BD8-B3B4-5F170FD236D1}"/>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2" name="Vrije vorm: vorm 26">
            <a:hlinkClick r:id="rId17" action="ppaction://hlinksldjump"/>
            <a:extLst>
              <a:ext uri="{FF2B5EF4-FFF2-40B4-BE49-F238E27FC236}">
                <a16:creationId xmlns:a16="http://schemas.microsoft.com/office/drawing/2014/main" id="{290B34CB-E3AE-3F5C-2D84-44E897E4A190}"/>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 name="Vrije vorm: vorm 16">
            <a:hlinkClick r:id="rId18" action="ppaction://hlinksldjump"/>
            <a:extLst>
              <a:ext uri="{FF2B5EF4-FFF2-40B4-BE49-F238E27FC236}">
                <a16:creationId xmlns:a16="http://schemas.microsoft.com/office/drawing/2014/main" id="{C7F3E19D-83A4-8660-EA64-51554258F675}"/>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4" name="Arrow: Right 3">
            <a:hlinkClick r:id="rId19" action="ppaction://hlinksldjump"/>
            <a:extLst>
              <a:ext uri="{FF2B5EF4-FFF2-40B4-BE49-F238E27FC236}">
                <a16:creationId xmlns:a16="http://schemas.microsoft.com/office/drawing/2014/main" id="{A4463F46-2F4B-4F32-838C-03A9998F932C}"/>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5BD58B3B-A310-766F-B2CD-F5CF7291C998}"/>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6" name="TextBox 15">
            <a:hlinkClick r:id="rId20" action="ppaction://hlinksldjump"/>
            <a:extLst>
              <a:ext uri="{FF2B5EF4-FFF2-40B4-BE49-F238E27FC236}">
                <a16:creationId xmlns:a16="http://schemas.microsoft.com/office/drawing/2014/main" id="{62973C4D-842D-7BF1-D939-D80804C2631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0"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pic>
        <p:nvPicPr>
          <p:cNvPr id="11" name="Picture 2" descr="upload.wikimedia.org/wikipedia/commons/thumb/b/...">
            <a:extLst>
              <a:ext uri="{FF2B5EF4-FFF2-40B4-BE49-F238E27FC236}">
                <a16:creationId xmlns:a16="http://schemas.microsoft.com/office/drawing/2014/main" id="{A6E158F6-48DE-85B1-6144-BDF8D9369A2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flipH="1">
            <a:off x="8224739" y="957226"/>
            <a:ext cx="554359" cy="36942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AA2081CF-54B2-D4D6-1795-68C99B3D4499}"/>
              </a:ext>
            </a:extLst>
          </p:cNvPr>
          <p:cNvSpPr>
            <a:spLocks noGrp="1"/>
          </p:cNvSpPr>
          <p:nvPr>
            <p:ph type="sldNum" sz="quarter" idx="11"/>
          </p:nvPr>
        </p:nvSpPr>
        <p:spPr/>
        <p:txBody>
          <a:bodyPr/>
          <a:lstStyle/>
          <a:p>
            <a:fld id="{F25965E0-7062-474C-8671-DB3A3CE669B0}" type="slidenum">
              <a:rPr lang="nl-NL" smtClean="0"/>
              <a:pPr/>
              <a:t>29</a:t>
            </a:fld>
            <a:endParaRPr lang="nl-NL" dirty="0"/>
          </a:p>
        </p:txBody>
      </p:sp>
    </p:spTree>
    <p:extLst>
      <p:ext uri="{BB962C8B-B14F-4D97-AF65-F5344CB8AC3E}">
        <p14:creationId xmlns:p14="http://schemas.microsoft.com/office/powerpoint/2010/main" val="186313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9BFF51-AF4C-2BB9-282C-00855EA0DDA4}"/>
              </a:ext>
            </a:extLst>
          </p:cNvPr>
          <p:cNvSpPr>
            <a:spLocks noGrp="1"/>
          </p:cNvSpPr>
          <p:nvPr>
            <p:ph type="body" sz="quarter" idx="10"/>
          </p:nvPr>
        </p:nvSpPr>
        <p:spPr>
          <a:xfrm>
            <a:off x="3657600" y="909915"/>
            <a:ext cx="5200304" cy="3454980"/>
          </a:xfrm>
        </p:spPr>
        <p:txBody>
          <a:bodyPr/>
          <a:lstStyle/>
          <a:p>
            <a:pPr>
              <a:spcBef>
                <a:spcPts val="3200"/>
              </a:spcBef>
            </a:pPr>
            <a:r>
              <a:rPr lang="nl-NL" dirty="0" err="1"/>
              <a:t>please</a:t>
            </a:r>
            <a:r>
              <a:rPr lang="nl-NL" dirty="0"/>
              <a:t> click on </a:t>
            </a:r>
            <a:r>
              <a:rPr lang="nl-NL" dirty="0" err="1"/>
              <a:t>arrow</a:t>
            </a:r>
            <a:r>
              <a:rPr lang="nl-NL" dirty="0"/>
              <a:t> </a:t>
            </a:r>
            <a:r>
              <a:rPr lang="nl-NL" dirty="0" err="1"/>
              <a:t>to</a:t>
            </a:r>
            <a:r>
              <a:rPr lang="nl-NL" dirty="0"/>
              <a:t> go </a:t>
            </a:r>
            <a:r>
              <a:rPr lang="nl-NL" dirty="0" err="1"/>
              <a:t>to</a:t>
            </a:r>
            <a:r>
              <a:rPr lang="nl-NL" dirty="0"/>
              <a:t> next slide </a:t>
            </a:r>
            <a:br>
              <a:rPr lang="nl-NL" dirty="0"/>
            </a:br>
            <a:r>
              <a:rPr lang="nl-NL" dirty="0"/>
              <a:t>(</a:t>
            </a:r>
            <a:r>
              <a:rPr lang="nl-NL" dirty="0" err="1"/>
              <a:t>this</a:t>
            </a:r>
            <a:r>
              <a:rPr lang="nl-NL" dirty="0"/>
              <a:t> </a:t>
            </a:r>
            <a:r>
              <a:rPr lang="nl-NL" dirty="0" err="1"/>
              <a:t>arrow</a:t>
            </a:r>
            <a:r>
              <a:rPr lang="nl-NL" dirty="0"/>
              <a:t> is </a:t>
            </a:r>
            <a:r>
              <a:rPr lang="nl-NL" dirty="0" err="1"/>
              <a:t>there</a:t>
            </a:r>
            <a:r>
              <a:rPr lang="nl-NL" dirty="0"/>
              <a:t> </a:t>
            </a:r>
            <a:r>
              <a:rPr lang="nl-NL" dirty="0" err="1"/>
              <a:t>only</a:t>
            </a:r>
            <a:r>
              <a:rPr lang="nl-NL" dirty="0"/>
              <a:t> </a:t>
            </a:r>
            <a:r>
              <a:rPr lang="nl-NL" dirty="0" err="1"/>
              <a:t>if</a:t>
            </a:r>
            <a:r>
              <a:rPr lang="nl-NL" dirty="0"/>
              <a:t> we want </a:t>
            </a:r>
            <a:r>
              <a:rPr lang="nl-NL" dirty="0" err="1"/>
              <a:t>you</a:t>
            </a:r>
            <a:r>
              <a:rPr lang="nl-NL" dirty="0"/>
              <a:t> </a:t>
            </a:r>
            <a:r>
              <a:rPr lang="nl-NL" dirty="0" err="1"/>
              <a:t>not</a:t>
            </a:r>
            <a:r>
              <a:rPr lang="nl-NL" dirty="0"/>
              <a:t> </a:t>
            </a:r>
            <a:r>
              <a:rPr lang="nl-NL" dirty="0" err="1"/>
              <a:t>to</a:t>
            </a:r>
            <a:r>
              <a:rPr lang="nl-NL" dirty="0"/>
              <a:t> skip relevant info)</a:t>
            </a:r>
          </a:p>
          <a:p>
            <a:pPr>
              <a:spcBef>
                <a:spcPts val="3200"/>
              </a:spcBef>
            </a:pPr>
            <a:r>
              <a:rPr lang="nl-NL" dirty="0" err="1"/>
              <a:t>this</a:t>
            </a:r>
            <a:r>
              <a:rPr lang="nl-NL" dirty="0"/>
              <a:t> </a:t>
            </a:r>
            <a:r>
              <a:rPr lang="nl-NL" dirty="0" err="1"/>
              <a:t>can</a:t>
            </a:r>
            <a:r>
              <a:rPr lang="nl-NL" dirty="0"/>
              <a:t> </a:t>
            </a:r>
            <a:r>
              <a:rPr lang="nl-NL" dirty="0" err="1"/>
              <a:t>be</a:t>
            </a:r>
            <a:r>
              <a:rPr lang="nl-NL" dirty="0"/>
              <a:t> </a:t>
            </a:r>
            <a:r>
              <a:rPr lang="nl-NL" dirty="0" err="1"/>
              <a:t>used</a:t>
            </a:r>
            <a:r>
              <a:rPr lang="nl-NL" dirty="0"/>
              <a:t> </a:t>
            </a:r>
            <a:r>
              <a:rPr lang="nl-NL" dirty="0" err="1"/>
              <a:t>to</a:t>
            </a:r>
            <a:r>
              <a:rPr lang="nl-NL" dirty="0"/>
              <a:t> go </a:t>
            </a:r>
            <a:r>
              <a:rPr lang="nl-NL" dirty="0" err="1"/>
              <a:t>to</a:t>
            </a:r>
            <a:r>
              <a:rPr lang="nl-NL" dirty="0"/>
              <a:t> </a:t>
            </a:r>
            <a:r>
              <a:rPr lang="nl-NL" dirty="0" err="1"/>
              <a:t>previous</a:t>
            </a:r>
            <a:r>
              <a:rPr lang="nl-NL" dirty="0"/>
              <a:t> (</a:t>
            </a:r>
            <a:r>
              <a:rPr lang="nl-NL" dirty="0" err="1"/>
              <a:t>whatever</a:t>
            </a:r>
            <a:r>
              <a:rPr lang="nl-NL" dirty="0"/>
              <a:t> </a:t>
            </a:r>
            <a:r>
              <a:rPr lang="nl-NL" dirty="0" err="1"/>
              <a:t>number</a:t>
            </a:r>
            <a:r>
              <a:rPr lang="nl-NL" dirty="0"/>
              <a:t>) slide </a:t>
            </a:r>
            <a:br>
              <a:rPr lang="nl-NL" dirty="0"/>
            </a:br>
            <a:r>
              <a:rPr lang="nl-NL" dirty="0"/>
              <a:t>(</a:t>
            </a:r>
            <a:r>
              <a:rPr lang="nl-NL" dirty="0" err="1"/>
              <a:t>only</a:t>
            </a:r>
            <a:r>
              <a:rPr lang="nl-NL" dirty="0"/>
              <a:t> 1 back)</a:t>
            </a:r>
          </a:p>
          <a:p>
            <a:pPr>
              <a:spcBef>
                <a:spcPts val="3200"/>
              </a:spcBef>
            </a:pPr>
            <a:r>
              <a:rPr lang="nl-NL" dirty="0"/>
              <a:t>end of </a:t>
            </a:r>
            <a:r>
              <a:rPr lang="nl-NL" dirty="0" err="1"/>
              <a:t>subtopic</a:t>
            </a:r>
            <a:r>
              <a:rPr lang="nl-NL" dirty="0"/>
              <a:t> (in most cases </a:t>
            </a:r>
            <a:r>
              <a:rPr lang="nl-NL" dirty="0" err="1"/>
              <a:t>you</a:t>
            </a:r>
            <a:r>
              <a:rPr lang="nl-NL" dirty="0"/>
              <a:t> select </a:t>
            </a:r>
            <a:r>
              <a:rPr lang="nl-NL" dirty="0" err="1"/>
              <a:t>another</a:t>
            </a:r>
            <a:r>
              <a:rPr lang="nl-NL" dirty="0"/>
              <a:t> block at </a:t>
            </a:r>
            <a:r>
              <a:rPr lang="nl-NL" dirty="0" err="1"/>
              <a:t>the</a:t>
            </a:r>
            <a:r>
              <a:rPr lang="nl-NL" dirty="0"/>
              <a:t> top </a:t>
            </a:r>
            <a:br>
              <a:rPr lang="nl-NL" dirty="0"/>
            </a:br>
            <a:r>
              <a:rPr lang="nl-NL" dirty="0"/>
              <a:t>or on </a:t>
            </a:r>
            <a:r>
              <a:rPr lang="nl-NL" dirty="0" err="1"/>
              <a:t>the</a:t>
            </a:r>
            <a:r>
              <a:rPr lang="nl-NL" dirty="0"/>
              <a:t> side)</a:t>
            </a:r>
          </a:p>
          <a:p>
            <a:pPr>
              <a:spcBef>
                <a:spcPts val="3200"/>
              </a:spcBef>
            </a:pPr>
            <a:r>
              <a:rPr lang="nl-NL" dirty="0"/>
              <a:t>click </a:t>
            </a:r>
            <a:r>
              <a:rPr lang="nl-NL" dirty="0" err="1"/>
              <a:t>to</a:t>
            </a:r>
            <a:r>
              <a:rPr lang="nl-NL" dirty="0"/>
              <a:t> go </a:t>
            </a:r>
            <a:r>
              <a:rPr lang="nl-NL" dirty="0" err="1"/>
              <a:t>to</a:t>
            </a:r>
            <a:r>
              <a:rPr lang="nl-NL" dirty="0"/>
              <a:t> </a:t>
            </a:r>
            <a:r>
              <a:rPr lang="nl-NL" dirty="0" err="1"/>
              <a:t>reference</a:t>
            </a:r>
            <a:r>
              <a:rPr lang="nl-NL" dirty="0"/>
              <a:t> list</a:t>
            </a:r>
          </a:p>
          <a:p>
            <a:pPr>
              <a:spcBef>
                <a:spcPts val="3200"/>
              </a:spcBef>
            </a:pPr>
            <a:r>
              <a:rPr lang="nl-NL" dirty="0"/>
              <a:t>click </a:t>
            </a:r>
            <a:r>
              <a:rPr lang="nl-NL" dirty="0" err="1"/>
              <a:t>to</a:t>
            </a:r>
            <a:r>
              <a:rPr lang="nl-NL" dirty="0"/>
              <a:t> go </a:t>
            </a:r>
            <a:r>
              <a:rPr lang="nl-NL" dirty="0" err="1"/>
              <a:t>to</a:t>
            </a:r>
            <a:r>
              <a:rPr lang="nl-NL" dirty="0"/>
              <a:t> </a:t>
            </a:r>
            <a:r>
              <a:rPr lang="nl-NL" dirty="0" err="1"/>
              <a:t>abbreviations</a:t>
            </a:r>
            <a:endParaRPr lang="nl-NL" dirty="0"/>
          </a:p>
        </p:txBody>
      </p:sp>
      <p:sp>
        <p:nvSpPr>
          <p:cNvPr id="19" name="Title 18">
            <a:extLst>
              <a:ext uri="{FF2B5EF4-FFF2-40B4-BE49-F238E27FC236}">
                <a16:creationId xmlns:a16="http://schemas.microsoft.com/office/drawing/2014/main" id="{259F86DA-B1A5-8756-FCAB-9DD264CC584A}"/>
              </a:ext>
            </a:extLst>
          </p:cNvPr>
          <p:cNvSpPr>
            <a:spLocks noGrp="1"/>
          </p:cNvSpPr>
          <p:nvPr>
            <p:ph type="title"/>
          </p:nvPr>
        </p:nvSpPr>
        <p:spPr>
          <a:xfrm>
            <a:off x="3657600" y="341234"/>
            <a:ext cx="4905667" cy="335963"/>
          </a:xfrm>
        </p:spPr>
        <p:txBody>
          <a:bodyPr/>
          <a:lstStyle/>
          <a:p>
            <a:r>
              <a:rPr lang="en-US" dirty="0"/>
              <a:t>Legend</a:t>
            </a:r>
          </a:p>
        </p:txBody>
      </p:sp>
      <p:sp>
        <p:nvSpPr>
          <p:cNvPr id="5" name="Arrow: Right 4">
            <a:extLst>
              <a:ext uri="{FF2B5EF4-FFF2-40B4-BE49-F238E27FC236}">
                <a16:creationId xmlns:a16="http://schemas.microsoft.com/office/drawing/2014/main" id="{F86A3485-A70A-44AE-2D71-96BD3CEDEDDF}"/>
              </a:ext>
            </a:extLst>
          </p:cNvPr>
          <p:cNvSpPr/>
          <p:nvPr/>
        </p:nvSpPr>
        <p:spPr>
          <a:xfrm>
            <a:off x="2849119" y="969921"/>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E8A6C8A-A240-9CCC-6952-9F35C8E8CCB4}"/>
              </a:ext>
            </a:extLst>
          </p:cNvPr>
          <p:cNvSpPr txBox="1"/>
          <p:nvPr/>
        </p:nvSpPr>
        <p:spPr>
          <a:xfrm>
            <a:off x="2982257" y="182168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207C1CAF-C688-92D8-4F11-324A71866DD6}"/>
              </a:ext>
            </a:extLst>
          </p:cNvPr>
          <p:cNvSpPr txBox="1"/>
          <p:nvPr/>
        </p:nvSpPr>
        <p:spPr>
          <a:xfrm>
            <a:off x="2995169" y="2651399"/>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947CFC45-7C45-4CE6-EF1C-0249CD5040B0}"/>
              </a:ext>
            </a:extLst>
          </p:cNvPr>
          <p:cNvSpPr txBox="1"/>
          <p:nvPr/>
        </p:nvSpPr>
        <p:spPr>
          <a:xfrm>
            <a:off x="2995851" y="3355568"/>
            <a:ext cx="296662" cy="309109"/>
          </a:xfrm>
          <a:prstGeom prst="rect">
            <a:avLst/>
          </a:prstGeom>
          <a:solidFill>
            <a:schemeClr val="accent4">
              <a:lumMod val="40000"/>
              <a:lumOff val="60000"/>
            </a:schemeClr>
          </a:solidFill>
          <a:ln w="38100">
            <a:solidFill>
              <a:schemeClr val="accent4">
                <a:lumMod val="75000"/>
              </a:schemeClr>
            </a:solidFill>
          </a:ln>
        </p:spPr>
        <p:txBody>
          <a:bodyPr wrap="square" tIns="108000" rtlCol="0" anchor="ctr" anchorCtr="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7900">
                    <a:lumMod val="75000"/>
                  </a:srgbClr>
                </a:solidFill>
                <a:effectLst/>
                <a:uLnTx/>
                <a:uFillTx/>
                <a:latin typeface="Arial" panose="020B0604020202020204" pitchFamily="34" charset="0"/>
                <a:ea typeface="+mn-ea"/>
                <a:cs typeface="+mn-cs"/>
              </a:rPr>
              <a:t>R</a:t>
            </a:r>
            <a:endParaRPr kumimoji="0" lang="nl-NL" sz="1400" b="0" i="0" u="none" strike="noStrike" kern="1200" cap="none" spc="0" normalizeH="0" baseline="0" noProof="0" dirty="0" err="1">
              <a:ln>
                <a:noFill/>
              </a:ln>
              <a:solidFill>
                <a:srgbClr val="FF7900">
                  <a:lumMod val="75000"/>
                </a:srgbClr>
              </a:solidFill>
              <a:effectLst/>
              <a:uLnTx/>
              <a:uFillTx/>
              <a:latin typeface="Arial" panose="020B0604020202020204" pitchFamily="34" charset="0"/>
              <a:ea typeface="+mn-ea"/>
              <a:cs typeface="+mn-cs"/>
            </a:endParaRPr>
          </a:p>
        </p:txBody>
      </p:sp>
      <p:sp>
        <p:nvSpPr>
          <p:cNvPr id="10" name="Arrow: Right 9">
            <a:hlinkClick r:id="" action="ppaction://hlinkshowjump?jump=nextslide"/>
            <a:extLst>
              <a:ext uri="{FF2B5EF4-FFF2-40B4-BE49-F238E27FC236}">
                <a16:creationId xmlns:a16="http://schemas.microsoft.com/office/drawing/2014/main" id="{DD2A4C02-AF17-E5A9-036C-21A7E585DFC0}"/>
              </a:ext>
            </a:extLst>
          </p:cNvPr>
          <p:cNvSpPr/>
          <p:nvPr/>
        </p:nvSpPr>
        <p:spPr>
          <a:xfrm>
            <a:off x="7366285" y="464785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9694E042-908D-6F18-0D51-1BB455F53F8C}"/>
              </a:ext>
            </a:extLst>
          </p:cNvPr>
          <p:cNvSpPr txBox="1"/>
          <p:nvPr/>
        </p:nvSpPr>
        <p:spPr>
          <a:xfrm>
            <a:off x="3001519" y="3944401"/>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Rechthoek 8">
            <a:extLst>
              <a:ext uri="{FF2B5EF4-FFF2-40B4-BE49-F238E27FC236}">
                <a16:creationId xmlns:a16="http://schemas.microsoft.com/office/drawing/2014/main" id="{7F1033CB-D1EE-7903-DBB3-283E2165766A}"/>
              </a:ext>
            </a:extLst>
          </p:cNvPr>
          <p:cNvSpPr/>
          <p:nvPr/>
        </p:nvSpPr>
        <p:spPr>
          <a:xfrm>
            <a:off x="381000" y="171450"/>
            <a:ext cx="1763308" cy="3176108"/>
          </a:xfrm>
          <a:prstGeom prst="rect">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nl-NL" sz="1400" dirty="0">
              <a:solidFill>
                <a:schemeClr val="tx1"/>
              </a:solidFill>
            </a:endParaRPr>
          </a:p>
        </p:txBody>
      </p:sp>
      <p:sp>
        <p:nvSpPr>
          <p:cNvPr id="21" name="TextBox 20">
            <a:extLst>
              <a:ext uri="{FF2B5EF4-FFF2-40B4-BE49-F238E27FC236}">
                <a16:creationId xmlns:a16="http://schemas.microsoft.com/office/drawing/2014/main" id="{08EF2981-C2CC-A7CD-937B-4C3A53BFEFC3}"/>
              </a:ext>
            </a:extLst>
          </p:cNvPr>
          <p:cNvSpPr txBox="1"/>
          <p:nvPr/>
        </p:nvSpPr>
        <p:spPr>
          <a:xfrm>
            <a:off x="381000" y="178142"/>
            <a:ext cx="1763308" cy="323165"/>
          </a:xfrm>
          <a:prstGeom prst="rect">
            <a:avLst/>
          </a:prstGeom>
          <a:noFill/>
        </p:spPr>
        <p:txBody>
          <a:bodyPr wrap="square" rtlCol="0">
            <a:spAutoFit/>
          </a:bodyPr>
          <a:lstStyle/>
          <a:p>
            <a:pPr algn="ctr">
              <a:lnSpc>
                <a:spcPts val="1800"/>
              </a:lnSpc>
            </a:pPr>
            <a:r>
              <a:rPr lang="en-GB" sz="1500" b="1" dirty="0">
                <a:solidFill>
                  <a:schemeClr val="bg1"/>
                </a:solidFill>
                <a:latin typeface="+mn-lt"/>
              </a:rPr>
              <a:t>FL quantification</a:t>
            </a:r>
            <a:endParaRPr lang="nl-NL" sz="1500" b="1" dirty="0">
              <a:solidFill>
                <a:schemeClr val="bg1"/>
              </a:solidFill>
              <a:latin typeface="+mn-lt"/>
            </a:endParaRPr>
          </a:p>
        </p:txBody>
      </p:sp>
      <p:pic>
        <p:nvPicPr>
          <p:cNvPr id="22" name="Picture 2" descr="Food waste: who is responsible?">
            <a:extLst>
              <a:ext uri="{FF2B5EF4-FFF2-40B4-BE49-F238E27FC236}">
                <a16:creationId xmlns:a16="http://schemas.microsoft.com/office/drawing/2014/main" id="{C49F3E10-49B9-005A-23F9-6A550C001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10465"/>
            <a:ext cx="1763308" cy="10678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FFFF6D0-9140-A831-18BF-7BA1BC733557}"/>
              </a:ext>
            </a:extLst>
          </p:cNvPr>
          <p:cNvSpPr>
            <a:spLocks noGrp="1"/>
          </p:cNvSpPr>
          <p:nvPr>
            <p:ph type="sldNum" sz="quarter" idx="11"/>
          </p:nvPr>
        </p:nvSpPr>
        <p:spPr/>
        <p:txBody>
          <a:bodyPr/>
          <a:lstStyle/>
          <a:p>
            <a:fld id="{F25965E0-7062-474C-8671-DB3A3CE669B0}" type="slidenum">
              <a:rPr lang="nl-NL" smtClean="0"/>
              <a:pPr/>
              <a:t>3</a:t>
            </a:fld>
            <a:endParaRPr lang="nl-NL" dirty="0"/>
          </a:p>
        </p:txBody>
      </p:sp>
    </p:spTree>
    <p:extLst>
      <p:ext uri="{BB962C8B-B14F-4D97-AF65-F5344CB8AC3E}">
        <p14:creationId xmlns:p14="http://schemas.microsoft.com/office/powerpoint/2010/main" val="1400608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SDG 12.3 – Focus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ED3FAC44-DB74-9999-8506-C33A04779DF7}"/>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7" name="Pijl: vijfhoek 18">
            <a:hlinkClick r:id="rId6" action="ppaction://hlinksldjump"/>
            <a:extLst>
              <a:ext uri="{FF2B5EF4-FFF2-40B4-BE49-F238E27FC236}">
                <a16:creationId xmlns:a16="http://schemas.microsoft.com/office/drawing/2014/main" id="{5F1D7FEA-1473-ACDA-4233-D8C9D66AD20E}"/>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7" action="ppaction://hlinksldjump"/>
            <a:extLst>
              <a:ext uri="{FF2B5EF4-FFF2-40B4-BE49-F238E27FC236}">
                <a16:creationId xmlns:a16="http://schemas.microsoft.com/office/drawing/2014/main" id="{40EAFE04-3BA6-090F-D0A2-223C79A0073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9" name="TextBox 18">
            <a:hlinkClick r:id="" action="ppaction://hlinkshowjump?jump=lastslideviewed"/>
            <a:extLst>
              <a:ext uri="{FF2B5EF4-FFF2-40B4-BE49-F238E27FC236}">
                <a16:creationId xmlns:a16="http://schemas.microsoft.com/office/drawing/2014/main" id="{817850E6-4664-6303-16D3-771D9C7B3795}"/>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Vrije vorm: vorm 24">
            <a:hlinkClick r:id="rId8" action="ppaction://hlinksldjump"/>
            <a:extLst>
              <a:ext uri="{FF2B5EF4-FFF2-40B4-BE49-F238E27FC236}">
                <a16:creationId xmlns:a16="http://schemas.microsoft.com/office/drawing/2014/main" id="{FECF0E58-77FF-D697-EB41-9C13AEC3BDF2}"/>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5" name="Vrije vorm: vorm 26">
            <a:hlinkClick r:id="rId9" action="ppaction://hlinksldjump"/>
            <a:extLst>
              <a:ext uri="{FF2B5EF4-FFF2-40B4-BE49-F238E27FC236}">
                <a16:creationId xmlns:a16="http://schemas.microsoft.com/office/drawing/2014/main" id="{9BC6B49A-677E-0C5B-CC07-4532063AD06D}"/>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7" name="Vrije vorm: vorm 27">
            <a:hlinkClick r:id="rId10" action="ppaction://hlinksldjump"/>
            <a:extLst>
              <a:ext uri="{FF2B5EF4-FFF2-40B4-BE49-F238E27FC236}">
                <a16:creationId xmlns:a16="http://schemas.microsoft.com/office/drawing/2014/main" id="{FFB4404E-3E9A-88EB-A80E-58E1C494C625}"/>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21" name="Vrije vorm: vorm 34">
            <a:hlinkClick r:id="rId11" action="ppaction://hlinksldjump"/>
            <a:extLst>
              <a:ext uri="{FF2B5EF4-FFF2-40B4-BE49-F238E27FC236}">
                <a16:creationId xmlns:a16="http://schemas.microsoft.com/office/drawing/2014/main" id="{6C5BB830-7E42-789A-CE6E-592EBEF422D2}"/>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22" name="Vrije vorm: vorm 26">
            <a:hlinkClick r:id="rId12" action="ppaction://hlinksldjump"/>
            <a:extLst>
              <a:ext uri="{FF2B5EF4-FFF2-40B4-BE49-F238E27FC236}">
                <a16:creationId xmlns:a16="http://schemas.microsoft.com/office/drawing/2014/main" id="{54CBA5CE-BC3D-44CF-35A1-252A3568C188}"/>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3" name="Vrije vorm: vorm 26">
            <a:hlinkClick r:id="rId13" action="ppaction://hlinksldjump"/>
            <a:extLst>
              <a:ext uri="{FF2B5EF4-FFF2-40B4-BE49-F238E27FC236}">
                <a16:creationId xmlns:a16="http://schemas.microsoft.com/office/drawing/2014/main" id="{63B5F0AB-6FF5-AD4D-E1B1-90DAC1A240A5}"/>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5" name="Vrije vorm: vorm 27">
            <a:hlinkClick r:id="rId11" action="ppaction://hlinksldjump"/>
            <a:extLst>
              <a:ext uri="{FF2B5EF4-FFF2-40B4-BE49-F238E27FC236}">
                <a16:creationId xmlns:a16="http://schemas.microsoft.com/office/drawing/2014/main" id="{BF82560B-31AE-C959-C954-814F352A2D46}"/>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4" action="ppaction://hlinksldjump"/>
            <a:extLst>
              <a:ext uri="{FF2B5EF4-FFF2-40B4-BE49-F238E27FC236}">
                <a16:creationId xmlns:a16="http://schemas.microsoft.com/office/drawing/2014/main" id="{5915DB40-57C5-7924-9FD3-AC7F735E90CA}"/>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 name="Vrije vorm: vorm 16">
            <a:hlinkClick r:id="rId15" action="ppaction://hlinksldjump"/>
            <a:extLst>
              <a:ext uri="{FF2B5EF4-FFF2-40B4-BE49-F238E27FC236}">
                <a16:creationId xmlns:a16="http://schemas.microsoft.com/office/drawing/2014/main" id="{AC01A87D-B9FE-1813-AA50-7065D42FEC75}"/>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4" name="TextBox 13">
            <a:hlinkClick r:id="rId16" action="ppaction://hlinksldjump"/>
            <a:extLst>
              <a:ext uri="{FF2B5EF4-FFF2-40B4-BE49-F238E27FC236}">
                <a16:creationId xmlns:a16="http://schemas.microsoft.com/office/drawing/2014/main" id="{0488757D-8FF1-A14C-7AD1-974FFDCE8B94}"/>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1" name="Table 10">
            <a:extLst>
              <a:ext uri="{FF2B5EF4-FFF2-40B4-BE49-F238E27FC236}">
                <a16:creationId xmlns:a16="http://schemas.microsoft.com/office/drawing/2014/main" id="{5719E29C-C9FE-D2FC-3BFB-4CB3A056650F}"/>
              </a:ext>
            </a:extLst>
          </p:cNvPr>
          <p:cNvGraphicFramePr>
            <a:graphicFrameLocks noGrp="1"/>
          </p:cNvGraphicFramePr>
          <p:nvPr>
            <p:extLst>
              <p:ext uri="{D42A27DB-BD31-4B8C-83A1-F6EECF244321}">
                <p14:modId xmlns:p14="http://schemas.microsoft.com/office/powerpoint/2010/main" val="1485863863"/>
              </p:ext>
            </p:extLst>
          </p:nvPr>
        </p:nvGraphicFramePr>
        <p:xfrm>
          <a:off x="2808288" y="1710159"/>
          <a:ext cx="5320329" cy="1967666"/>
        </p:xfrm>
        <a:graphic>
          <a:graphicData uri="http://schemas.openxmlformats.org/drawingml/2006/table">
            <a:tbl>
              <a:tblPr firstRow="1" bandRow="1">
                <a:tableStyleId>{E8034E78-7F5D-4C2E-B375-FC64B27BC917}</a:tableStyleId>
              </a:tblPr>
              <a:tblGrid>
                <a:gridCol w="1234861">
                  <a:extLst>
                    <a:ext uri="{9D8B030D-6E8A-4147-A177-3AD203B41FA5}">
                      <a16:colId xmlns:a16="http://schemas.microsoft.com/office/drawing/2014/main" val="3471743462"/>
                    </a:ext>
                  </a:extLst>
                </a:gridCol>
                <a:gridCol w="4085468">
                  <a:extLst>
                    <a:ext uri="{9D8B030D-6E8A-4147-A177-3AD203B41FA5}">
                      <a16:colId xmlns:a16="http://schemas.microsoft.com/office/drawing/2014/main" val="2545667167"/>
                    </a:ext>
                  </a:extLst>
                </a:gridCol>
              </a:tblGrid>
              <a:tr h="371666">
                <a:tc>
                  <a:txBody>
                    <a:bodyPr/>
                    <a:lstStyle/>
                    <a:p>
                      <a:r>
                        <a:rPr lang="en-GB" sz="1200" b="1" dirty="0"/>
                        <a:t>Dimension</a:t>
                      </a:r>
                      <a:endParaRPr lang="nl-NL" sz="1200" b="1" dirty="0"/>
                    </a:p>
                  </a:txBody>
                  <a:tcPr marL="108000" marT="72000">
                    <a:lnL>
                      <a:noFill/>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1" dirty="0"/>
                        <a:t>SDG 12.3</a:t>
                      </a:r>
                      <a:endParaRPr lang="nl-NL" sz="1200" b="1" dirty="0"/>
                    </a:p>
                  </a:txBody>
                  <a:tcPr marL="108000" marT="72000">
                    <a:lnL w="12700" cap="flat" cmpd="sng" algn="ctr">
                      <a:solidFill>
                        <a:schemeClr val="bg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139064703"/>
                  </a:ext>
                </a:extLst>
              </a:tr>
              <a:tr h="370840">
                <a:tc>
                  <a:txBody>
                    <a:bodyPr/>
                    <a:lstStyle/>
                    <a:p>
                      <a:r>
                        <a:rPr lang="en-GB" sz="1200" b="0" dirty="0">
                          <a:solidFill>
                            <a:schemeClr val="accent2"/>
                          </a:solidFill>
                        </a:rPr>
                        <a:t>Boundary</a:t>
                      </a:r>
                      <a:endParaRPr lang="nl-NL" sz="1200" b="0" dirty="0">
                        <a:solidFill>
                          <a:schemeClr val="accent2"/>
                        </a:solidFill>
                      </a:endParaRPr>
                    </a:p>
                  </a:txBody>
                  <a:tcPr marL="108000" marT="72000">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Country</a:t>
                      </a:r>
                      <a:endParaRPr lang="nl-NL" sz="1200" b="0" dirty="0">
                        <a:solidFill>
                          <a:schemeClr val="tx1"/>
                        </a:solidFill>
                      </a:endParaRPr>
                    </a:p>
                  </a:txBody>
                  <a:tcPr marL="108000" marT="72000">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370821"/>
                  </a:ext>
                </a:extLst>
              </a:tr>
              <a:tr h="370840">
                <a:tc>
                  <a:txBody>
                    <a:bodyPr/>
                    <a:lstStyle/>
                    <a:p>
                      <a:r>
                        <a:rPr lang="en-GB" sz="1200" b="0" dirty="0">
                          <a:solidFill>
                            <a:schemeClr val="accent2"/>
                          </a:solidFill>
                        </a:rPr>
                        <a:t>Product</a:t>
                      </a:r>
                      <a:endParaRPr lang="nl-NL" sz="1200" b="0" dirty="0">
                        <a:solidFill>
                          <a:schemeClr val="accent2"/>
                        </a:solidFill>
                      </a:endParaRP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Food in total</a:t>
                      </a:r>
                      <a:endParaRPr lang="nl-NL" sz="1200" b="0" dirty="0">
                        <a:solidFill>
                          <a:schemeClr val="tx1"/>
                        </a:solidFill>
                      </a:endParaRP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537364"/>
                  </a:ext>
                </a:extLst>
              </a:tr>
              <a:tr h="370840">
                <a:tc>
                  <a:txBody>
                    <a:bodyPr/>
                    <a:lstStyle/>
                    <a:p>
                      <a:r>
                        <a:rPr lang="en-GB" sz="1200" b="0" dirty="0">
                          <a:solidFill>
                            <a:schemeClr val="accent2"/>
                          </a:solidFill>
                        </a:rPr>
                        <a:t>SCL</a:t>
                      </a:r>
                      <a:endParaRPr lang="nl-NL" sz="1200" b="0" dirty="0">
                        <a:solidFill>
                          <a:schemeClr val="accent2"/>
                        </a:solidFill>
                      </a:endParaRP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SC split in Food loss and Food waste part, according to FAO definition. Here, focus on loss part</a:t>
                      </a:r>
                      <a:endParaRPr lang="nl-NL" sz="1200" b="0" dirty="0">
                        <a:solidFill>
                          <a:schemeClr val="tx1"/>
                        </a:solidFill>
                      </a:endParaRP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7870117"/>
                  </a:ext>
                </a:extLst>
              </a:tr>
              <a:tr h="370840">
                <a:tc>
                  <a:txBody>
                    <a:bodyPr/>
                    <a:lstStyle/>
                    <a:p>
                      <a:r>
                        <a:rPr lang="en-GB" sz="1200" b="0" dirty="0">
                          <a:solidFill>
                            <a:schemeClr val="accent2"/>
                          </a:solidFill>
                        </a:rPr>
                        <a:t>Time</a:t>
                      </a:r>
                      <a:endParaRPr lang="nl-NL" sz="1200" b="0" dirty="0">
                        <a:solidFill>
                          <a:schemeClr val="accent2"/>
                        </a:solidFill>
                      </a:endParaRPr>
                    </a:p>
                  </a:txBody>
                  <a:tcPr marL="108000" marT="72000">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Per year (reference year is 2015)</a:t>
                      </a:r>
                      <a:endParaRPr lang="nl-NL" sz="1200" b="0" dirty="0">
                        <a:solidFill>
                          <a:schemeClr val="tx1"/>
                        </a:solidFill>
                      </a:endParaRPr>
                    </a:p>
                  </a:txBody>
                  <a:tcPr marL="108000" marT="72000">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13411448"/>
                  </a:ext>
                </a:extLst>
              </a:tr>
            </a:tbl>
          </a:graphicData>
        </a:graphic>
      </p:graphicFrame>
      <p:sp>
        <p:nvSpPr>
          <p:cNvPr id="10" name="Slide Number Placeholder 9">
            <a:extLst>
              <a:ext uri="{FF2B5EF4-FFF2-40B4-BE49-F238E27FC236}">
                <a16:creationId xmlns:a16="http://schemas.microsoft.com/office/drawing/2014/main" id="{B18D2229-E057-6702-65CC-B1AB9FE135AB}"/>
              </a:ext>
            </a:extLst>
          </p:cNvPr>
          <p:cNvSpPr>
            <a:spLocks noGrp="1"/>
          </p:cNvSpPr>
          <p:nvPr>
            <p:ph type="sldNum" sz="quarter" idx="11"/>
          </p:nvPr>
        </p:nvSpPr>
        <p:spPr/>
        <p:txBody>
          <a:bodyPr/>
          <a:lstStyle/>
          <a:p>
            <a:fld id="{F25965E0-7062-474C-8671-DB3A3CE669B0}" type="slidenum">
              <a:rPr lang="nl-NL" smtClean="0"/>
              <a:pPr/>
              <a:t>30</a:t>
            </a:fld>
            <a:endParaRPr lang="nl-NL" dirty="0"/>
          </a:p>
        </p:txBody>
      </p:sp>
    </p:spTree>
    <p:extLst>
      <p:ext uri="{BB962C8B-B14F-4D97-AF65-F5344CB8AC3E}">
        <p14:creationId xmlns:p14="http://schemas.microsoft.com/office/powerpoint/2010/main" val="1172268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3278A24-11D2-9BF9-1F8A-327214519D14}"/>
              </a:ext>
            </a:extLst>
          </p:cNvPr>
          <p:cNvSpPr>
            <a:spLocks noGrp="1"/>
          </p:cNvSpPr>
          <p:nvPr>
            <p:ph type="body" sz="quarter" idx="10"/>
          </p:nvPr>
        </p:nvSpPr>
        <p:spPr>
          <a:xfrm>
            <a:off x="2707274" y="1459473"/>
            <a:ext cx="5855993" cy="2471305"/>
          </a:xfrm>
        </p:spPr>
        <p:txBody>
          <a:bodyPr/>
          <a:lstStyle/>
          <a:p>
            <a:pPr lvl="1"/>
            <a:r>
              <a:rPr lang="en-US" dirty="0"/>
              <a:t>Weight (tons)</a:t>
            </a:r>
          </a:p>
          <a:p>
            <a:pPr lvl="1"/>
            <a:r>
              <a:rPr lang="en-US" dirty="0"/>
              <a:t>Food loss index (see Indicators for definition)</a:t>
            </a:r>
          </a:p>
          <a:p>
            <a:pPr lvl="1"/>
            <a:r>
              <a:rPr lang="en-US" dirty="0"/>
              <a:t>Kg loss per capita</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SDG 12.3 – Quantification Unit</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ED3FAC44-DB74-9999-8506-C33A04779DF7}"/>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7" name="Pijl: vijfhoek 18">
            <a:hlinkClick r:id="rId6" action="ppaction://hlinksldjump"/>
            <a:extLst>
              <a:ext uri="{FF2B5EF4-FFF2-40B4-BE49-F238E27FC236}">
                <a16:creationId xmlns:a16="http://schemas.microsoft.com/office/drawing/2014/main" id="{5F1D7FEA-1473-ACDA-4233-D8C9D66AD20E}"/>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7" action="ppaction://hlinksldjump"/>
            <a:extLst>
              <a:ext uri="{FF2B5EF4-FFF2-40B4-BE49-F238E27FC236}">
                <a16:creationId xmlns:a16="http://schemas.microsoft.com/office/drawing/2014/main" id="{40EAFE04-3BA6-090F-D0A2-223C79A0073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9" name="TextBox 18">
            <a:hlinkClick r:id="" action="ppaction://hlinkshowjump?jump=lastslideviewed"/>
            <a:extLst>
              <a:ext uri="{FF2B5EF4-FFF2-40B4-BE49-F238E27FC236}">
                <a16:creationId xmlns:a16="http://schemas.microsoft.com/office/drawing/2014/main" id="{817850E6-4664-6303-16D3-771D9C7B3795}"/>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0" name="Vrije vorm: vorm 26">
            <a:hlinkClick r:id="rId8" action="ppaction://hlinksldjump"/>
            <a:extLst>
              <a:ext uri="{FF2B5EF4-FFF2-40B4-BE49-F238E27FC236}">
                <a16:creationId xmlns:a16="http://schemas.microsoft.com/office/drawing/2014/main" id="{654C03B0-67D5-1FFB-3742-F43AFD9FE1DB}"/>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5" name="Vrije vorm: vorm 27">
            <a:hlinkClick r:id="rId9" action="ppaction://hlinksldjump"/>
            <a:extLst>
              <a:ext uri="{FF2B5EF4-FFF2-40B4-BE49-F238E27FC236}">
                <a16:creationId xmlns:a16="http://schemas.microsoft.com/office/drawing/2014/main" id="{B10D6A8F-775F-F2C9-1DC5-ABB3065A5BD7}"/>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0" action="ppaction://hlinksldjump"/>
            <a:extLst>
              <a:ext uri="{FF2B5EF4-FFF2-40B4-BE49-F238E27FC236}">
                <a16:creationId xmlns:a16="http://schemas.microsoft.com/office/drawing/2014/main" id="{2D40E719-02B2-38DF-B758-379818D2F6FC}"/>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8" name="Vrije vorm: vorm 24">
            <a:hlinkClick r:id="rId11" action="ppaction://hlinksldjump"/>
            <a:extLst>
              <a:ext uri="{FF2B5EF4-FFF2-40B4-BE49-F238E27FC236}">
                <a16:creationId xmlns:a16="http://schemas.microsoft.com/office/drawing/2014/main" id="{3DE1A9F4-5054-7A85-6101-D4A43BEE4ABE}"/>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9" name="Vrije vorm: vorm 26">
            <a:hlinkClick r:id="rId12" action="ppaction://hlinksldjump"/>
            <a:extLst>
              <a:ext uri="{FF2B5EF4-FFF2-40B4-BE49-F238E27FC236}">
                <a16:creationId xmlns:a16="http://schemas.microsoft.com/office/drawing/2014/main" id="{42EF45C5-06F3-A31B-5099-4DEBDD2743BE}"/>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3" action="ppaction://hlinksldjump"/>
            <a:extLst>
              <a:ext uri="{FF2B5EF4-FFF2-40B4-BE49-F238E27FC236}">
                <a16:creationId xmlns:a16="http://schemas.microsoft.com/office/drawing/2014/main" id="{DA219B73-DAB7-F959-82D3-6193E78017D6}"/>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9" action="ppaction://hlinksldjump"/>
            <a:extLst>
              <a:ext uri="{FF2B5EF4-FFF2-40B4-BE49-F238E27FC236}">
                <a16:creationId xmlns:a16="http://schemas.microsoft.com/office/drawing/2014/main" id="{D8593CF4-C8CD-9C11-44DC-38A5358A2D0B}"/>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2" name="Vrije vorm: vorm 26">
            <a:hlinkClick r:id="rId14" action="ppaction://hlinksldjump"/>
            <a:extLst>
              <a:ext uri="{FF2B5EF4-FFF2-40B4-BE49-F238E27FC236}">
                <a16:creationId xmlns:a16="http://schemas.microsoft.com/office/drawing/2014/main" id="{4532E0DF-A4AF-464C-C43A-C589FC8B2B66}"/>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 name="Vrije vorm: vorm 16">
            <a:hlinkClick r:id="rId15" action="ppaction://hlinksldjump"/>
            <a:extLst>
              <a:ext uri="{FF2B5EF4-FFF2-40B4-BE49-F238E27FC236}">
                <a16:creationId xmlns:a16="http://schemas.microsoft.com/office/drawing/2014/main" id="{291078F0-0AA5-1F3C-DF7E-DD6B8D8A5B68}"/>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4" name="TextBox 3">
            <a:hlinkClick r:id="rId16" action="ppaction://hlinksldjump"/>
            <a:extLst>
              <a:ext uri="{FF2B5EF4-FFF2-40B4-BE49-F238E27FC236}">
                <a16:creationId xmlns:a16="http://schemas.microsoft.com/office/drawing/2014/main" id="{9652D466-5C85-1C77-4129-95EDFD33B5CC}"/>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11DB8281-0E4B-B173-2968-4326B210D46D}"/>
              </a:ext>
            </a:extLst>
          </p:cNvPr>
          <p:cNvSpPr>
            <a:spLocks noGrp="1"/>
          </p:cNvSpPr>
          <p:nvPr>
            <p:ph type="sldNum" sz="quarter" idx="11"/>
          </p:nvPr>
        </p:nvSpPr>
        <p:spPr/>
        <p:txBody>
          <a:bodyPr/>
          <a:lstStyle/>
          <a:p>
            <a:fld id="{F25965E0-7062-474C-8671-DB3A3CE669B0}" type="slidenum">
              <a:rPr lang="nl-NL" smtClean="0"/>
              <a:pPr/>
              <a:t>31</a:t>
            </a:fld>
            <a:endParaRPr lang="nl-NL" dirty="0"/>
          </a:p>
        </p:txBody>
      </p:sp>
    </p:spTree>
    <p:extLst>
      <p:ext uri="{BB962C8B-B14F-4D97-AF65-F5344CB8AC3E}">
        <p14:creationId xmlns:p14="http://schemas.microsoft.com/office/powerpoint/2010/main" val="153953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Food loss is all the crop, livestock and fish human-edible commodity quantities that, directly or indirectly, completely exit the post-harvest/slaughter/catch supply chain by being discarded, incinerated or otherwise disposed of, and do not re-enter in any other utilization (such as animal feed, industrial use, etc.), up to, and excluding, the retail level. Food loss includes both ‘food’ intended for human consumption and its associated ‘inedible parts’.</a:t>
            </a:r>
          </a:p>
          <a:p>
            <a:r>
              <a:rPr lang="en-US" noProof="0" dirty="0"/>
              <a:t>(see </a:t>
            </a:r>
            <a:r>
              <a:rPr lang="en-US" noProof="0" dirty="0">
                <a:hlinkClick r:id="rId2" action="ppaction://hlinksldjump"/>
              </a:rPr>
              <a:t>Ladder of Moerman</a:t>
            </a:r>
            <a:r>
              <a:rPr lang="en-US" noProof="0" dirty="0"/>
              <a:t>       )</a:t>
            </a:r>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SDG 12.3 – Definition FL</a:t>
            </a:r>
          </a:p>
        </p:txBody>
      </p:sp>
      <p:sp>
        <p:nvSpPr>
          <p:cNvPr id="8" name="Rechthoek 7">
            <a:hlinkClick r:id="rId3"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6" action="ppaction://hlinksldjump"/>
            <a:extLst>
              <a:ext uri="{FF2B5EF4-FFF2-40B4-BE49-F238E27FC236}">
                <a16:creationId xmlns:a16="http://schemas.microsoft.com/office/drawing/2014/main" id="{ED3FAC44-DB74-9999-8506-C33A04779DF7}"/>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7" name="Pijl: vijfhoek 18">
            <a:hlinkClick r:id="rId7" action="ppaction://hlinksldjump"/>
            <a:extLst>
              <a:ext uri="{FF2B5EF4-FFF2-40B4-BE49-F238E27FC236}">
                <a16:creationId xmlns:a16="http://schemas.microsoft.com/office/drawing/2014/main" id="{5F1D7FEA-1473-ACDA-4233-D8C9D66AD20E}"/>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8" action="ppaction://hlinksldjump"/>
            <a:extLst>
              <a:ext uri="{FF2B5EF4-FFF2-40B4-BE49-F238E27FC236}">
                <a16:creationId xmlns:a16="http://schemas.microsoft.com/office/drawing/2014/main" id="{40EAFE04-3BA6-090F-D0A2-223C79A0073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9" name="TextBox 18">
            <a:hlinkClick r:id="" action="ppaction://hlinkshowjump?jump=lastslideviewed"/>
            <a:extLst>
              <a:ext uri="{FF2B5EF4-FFF2-40B4-BE49-F238E27FC236}">
                <a16:creationId xmlns:a16="http://schemas.microsoft.com/office/drawing/2014/main" id="{817850E6-4664-6303-16D3-771D9C7B3795}"/>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7" name="Vrije vorm: vorm 26">
            <a:hlinkClick r:id="rId9" action="ppaction://hlinksldjump"/>
            <a:extLst>
              <a:ext uri="{FF2B5EF4-FFF2-40B4-BE49-F238E27FC236}">
                <a16:creationId xmlns:a16="http://schemas.microsoft.com/office/drawing/2014/main" id="{C2A553DD-D076-1DBC-E8C7-BF140407057B}"/>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5" name="Vrije vorm: vorm 27">
            <a:hlinkClick r:id="rId10" action="ppaction://hlinksldjump"/>
            <a:extLst>
              <a:ext uri="{FF2B5EF4-FFF2-40B4-BE49-F238E27FC236}">
                <a16:creationId xmlns:a16="http://schemas.microsoft.com/office/drawing/2014/main" id="{8E08E742-C013-1677-70DC-6ABE0F1EE41B}"/>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1" action="ppaction://hlinksldjump"/>
            <a:extLst>
              <a:ext uri="{FF2B5EF4-FFF2-40B4-BE49-F238E27FC236}">
                <a16:creationId xmlns:a16="http://schemas.microsoft.com/office/drawing/2014/main" id="{296AFD86-A19D-3AF1-A2AD-A721C90BE042}"/>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8" name="Vrije vorm: vorm 24">
            <a:hlinkClick r:id="rId12" action="ppaction://hlinksldjump"/>
            <a:extLst>
              <a:ext uri="{FF2B5EF4-FFF2-40B4-BE49-F238E27FC236}">
                <a16:creationId xmlns:a16="http://schemas.microsoft.com/office/drawing/2014/main" id="{2D01636F-00F5-CF9A-0CED-669AB7C5A08B}"/>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9" name="Vrije vorm: vorm 26">
            <a:hlinkClick r:id="rId13" action="ppaction://hlinksldjump"/>
            <a:extLst>
              <a:ext uri="{FF2B5EF4-FFF2-40B4-BE49-F238E27FC236}">
                <a16:creationId xmlns:a16="http://schemas.microsoft.com/office/drawing/2014/main" id="{CFD2EA38-288E-73F8-1935-A19AC6BED78D}"/>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4" action="ppaction://hlinksldjump"/>
            <a:extLst>
              <a:ext uri="{FF2B5EF4-FFF2-40B4-BE49-F238E27FC236}">
                <a16:creationId xmlns:a16="http://schemas.microsoft.com/office/drawing/2014/main" id="{3EF19506-E055-2A31-E562-93916E026135}"/>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10" action="ppaction://hlinksldjump"/>
            <a:extLst>
              <a:ext uri="{FF2B5EF4-FFF2-40B4-BE49-F238E27FC236}">
                <a16:creationId xmlns:a16="http://schemas.microsoft.com/office/drawing/2014/main" id="{C65EA63A-0D95-CA1A-8B7A-FF774FC6B1F7}"/>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2" name="Vrije vorm: vorm 26">
            <a:hlinkClick r:id="rId15" action="ppaction://hlinksldjump"/>
            <a:extLst>
              <a:ext uri="{FF2B5EF4-FFF2-40B4-BE49-F238E27FC236}">
                <a16:creationId xmlns:a16="http://schemas.microsoft.com/office/drawing/2014/main" id="{0F703B1A-225F-8160-70AC-7EDFC01E6234}"/>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 name="Vrije vorm: vorm 16">
            <a:hlinkClick r:id="rId16" action="ppaction://hlinksldjump"/>
            <a:extLst>
              <a:ext uri="{FF2B5EF4-FFF2-40B4-BE49-F238E27FC236}">
                <a16:creationId xmlns:a16="http://schemas.microsoft.com/office/drawing/2014/main" id="{D4786375-AE37-1D73-CA17-1FC4D6A81A01}"/>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4" name="TextBox 13">
            <a:hlinkClick r:id="rId17" action="ppaction://hlinksldjump"/>
            <a:extLst>
              <a:ext uri="{FF2B5EF4-FFF2-40B4-BE49-F238E27FC236}">
                <a16:creationId xmlns:a16="http://schemas.microsoft.com/office/drawing/2014/main" id="{CA39A857-57D9-3CA6-0005-0F04970E7195}"/>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7"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Gelijkbenige driehoek 34">
            <a:hlinkClick r:id="rId2" action="ppaction://hlinksldjump"/>
            <a:extLst>
              <a:ext uri="{FF2B5EF4-FFF2-40B4-BE49-F238E27FC236}">
                <a16:creationId xmlns:a16="http://schemas.microsoft.com/office/drawing/2014/main" id="{A094A06E-36E9-6D2E-C419-24914F3E58E1}"/>
              </a:ext>
            </a:extLst>
          </p:cNvPr>
          <p:cNvSpPr/>
          <p:nvPr/>
        </p:nvSpPr>
        <p:spPr>
          <a:xfrm rot="5400000">
            <a:off x="4538284" y="2850036"/>
            <a:ext cx="221688" cy="19111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 name="Slide Number Placeholder 3">
            <a:extLst>
              <a:ext uri="{FF2B5EF4-FFF2-40B4-BE49-F238E27FC236}">
                <a16:creationId xmlns:a16="http://schemas.microsoft.com/office/drawing/2014/main" id="{D14170A4-DF29-332A-966B-D4A445DE4DB4}"/>
              </a:ext>
            </a:extLst>
          </p:cNvPr>
          <p:cNvSpPr>
            <a:spLocks noGrp="1"/>
          </p:cNvSpPr>
          <p:nvPr>
            <p:ph type="sldNum" sz="quarter" idx="11"/>
          </p:nvPr>
        </p:nvSpPr>
        <p:spPr/>
        <p:txBody>
          <a:bodyPr/>
          <a:lstStyle/>
          <a:p>
            <a:fld id="{F25965E0-7062-474C-8671-DB3A3CE669B0}" type="slidenum">
              <a:rPr lang="nl-NL" smtClean="0"/>
              <a:pPr/>
              <a:t>32</a:t>
            </a:fld>
            <a:endParaRPr lang="nl-NL" dirty="0"/>
          </a:p>
        </p:txBody>
      </p:sp>
    </p:spTree>
    <p:extLst>
      <p:ext uri="{BB962C8B-B14F-4D97-AF65-F5344CB8AC3E}">
        <p14:creationId xmlns:p14="http://schemas.microsoft.com/office/powerpoint/2010/main" val="318838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pPr lvl="1"/>
            <a:r>
              <a:rPr lang="en-US" dirty="0"/>
              <a:t>Food loss per capita per country in kg per year</a:t>
            </a:r>
          </a:p>
          <a:p>
            <a:pPr lvl="1"/>
            <a:r>
              <a:rPr lang="en-US" dirty="0"/>
              <a:t>Food Loss Index (FLI): percentages of food removed from the loss part of the supply chain. Focus is on the top ten commodities by economic value within five basic commodity groups for each country (FAO)</a:t>
            </a:r>
          </a:p>
          <a:p>
            <a:r>
              <a:rPr lang="en-US" dirty="0">
                <a:solidFill>
                  <a:schemeClr val="accent2"/>
                </a:solidFill>
              </a:rPr>
              <a:t>Additional info required: population size and production</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SDG 12.3 – Indicator(s)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2D0282A9-4CF4-EB21-E82A-1D3A21F59AF8}"/>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7" name="Pijl: vijfhoek 18">
            <a:hlinkClick r:id="rId6" action="ppaction://hlinksldjump"/>
            <a:extLst>
              <a:ext uri="{FF2B5EF4-FFF2-40B4-BE49-F238E27FC236}">
                <a16:creationId xmlns:a16="http://schemas.microsoft.com/office/drawing/2014/main" id="{9B05DA72-C251-6891-454D-1BBB36756C83}"/>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7" action="ppaction://hlinksldjump"/>
            <a:extLst>
              <a:ext uri="{FF2B5EF4-FFF2-40B4-BE49-F238E27FC236}">
                <a16:creationId xmlns:a16="http://schemas.microsoft.com/office/drawing/2014/main" id="{6E70370A-97BB-F3BD-D495-077D927B2CF6}"/>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TextBox 6">
            <a:hlinkClick r:id="" action="ppaction://hlinkshowjump?jump=lastslideviewed"/>
            <a:extLst>
              <a:ext uri="{FF2B5EF4-FFF2-40B4-BE49-F238E27FC236}">
                <a16:creationId xmlns:a16="http://schemas.microsoft.com/office/drawing/2014/main" id="{6273F67B-0EF6-36D5-E338-F7AA5AB80129}"/>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3" name="Vrije vorm: vorm 26">
            <a:hlinkClick r:id="rId8" action="ppaction://hlinksldjump"/>
            <a:extLst>
              <a:ext uri="{FF2B5EF4-FFF2-40B4-BE49-F238E27FC236}">
                <a16:creationId xmlns:a16="http://schemas.microsoft.com/office/drawing/2014/main" id="{C44FBCF5-3F3E-EE62-3B9A-1F3F6ED5641A}"/>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5" name="Vrije vorm: vorm 27">
            <a:hlinkClick r:id="rId9" action="ppaction://hlinksldjump"/>
            <a:extLst>
              <a:ext uri="{FF2B5EF4-FFF2-40B4-BE49-F238E27FC236}">
                <a16:creationId xmlns:a16="http://schemas.microsoft.com/office/drawing/2014/main" id="{E2568875-8F49-349D-0253-C13617BC8911}"/>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0" action="ppaction://hlinksldjump"/>
            <a:extLst>
              <a:ext uri="{FF2B5EF4-FFF2-40B4-BE49-F238E27FC236}">
                <a16:creationId xmlns:a16="http://schemas.microsoft.com/office/drawing/2014/main" id="{FD53B4BC-E526-22FF-1E02-972354043541}"/>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8" name="Vrije vorm: vorm 24">
            <a:hlinkClick r:id="rId11" action="ppaction://hlinksldjump"/>
            <a:extLst>
              <a:ext uri="{FF2B5EF4-FFF2-40B4-BE49-F238E27FC236}">
                <a16:creationId xmlns:a16="http://schemas.microsoft.com/office/drawing/2014/main" id="{2980A338-DCA7-5CD9-E1A4-EF4DEA236E62}"/>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9" name="Vrije vorm: vorm 26">
            <a:hlinkClick r:id="rId12" action="ppaction://hlinksldjump"/>
            <a:extLst>
              <a:ext uri="{FF2B5EF4-FFF2-40B4-BE49-F238E27FC236}">
                <a16:creationId xmlns:a16="http://schemas.microsoft.com/office/drawing/2014/main" id="{BD07352E-B0D6-CD84-D286-BCB0F273D872}"/>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3" action="ppaction://hlinksldjump"/>
            <a:extLst>
              <a:ext uri="{FF2B5EF4-FFF2-40B4-BE49-F238E27FC236}">
                <a16:creationId xmlns:a16="http://schemas.microsoft.com/office/drawing/2014/main" id="{E4A13712-EBB4-882A-7424-6349366B4A1E}"/>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9" action="ppaction://hlinksldjump"/>
            <a:extLst>
              <a:ext uri="{FF2B5EF4-FFF2-40B4-BE49-F238E27FC236}">
                <a16:creationId xmlns:a16="http://schemas.microsoft.com/office/drawing/2014/main" id="{3284A476-E0B7-1061-5173-955CF752696F}"/>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2" name="Vrije vorm: vorm 26">
            <a:hlinkClick r:id="rId14" action="ppaction://hlinksldjump"/>
            <a:extLst>
              <a:ext uri="{FF2B5EF4-FFF2-40B4-BE49-F238E27FC236}">
                <a16:creationId xmlns:a16="http://schemas.microsoft.com/office/drawing/2014/main" id="{3FA6000D-0A20-F4AA-EA7F-121F60900EE7}"/>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2" name="Vrije vorm: vorm 16">
            <a:hlinkClick r:id="rId15" action="ppaction://hlinksldjump"/>
            <a:extLst>
              <a:ext uri="{FF2B5EF4-FFF2-40B4-BE49-F238E27FC236}">
                <a16:creationId xmlns:a16="http://schemas.microsoft.com/office/drawing/2014/main" id="{DD86AD06-E5B6-3BA8-31E0-2890E16CFE89}"/>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4" name="TextBox 3">
            <a:hlinkClick r:id="rId16" action="ppaction://hlinksldjump"/>
            <a:extLst>
              <a:ext uri="{FF2B5EF4-FFF2-40B4-BE49-F238E27FC236}">
                <a16:creationId xmlns:a16="http://schemas.microsoft.com/office/drawing/2014/main" id="{00EE19C6-83BC-CD87-31BD-936084269FF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88E68E77-0DC6-6D2C-AD60-9B2CD3440E0E}"/>
              </a:ext>
            </a:extLst>
          </p:cNvPr>
          <p:cNvSpPr>
            <a:spLocks noGrp="1"/>
          </p:cNvSpPr>
          <p:nvPr>
            <p:ph type="sldNum" sz="quarter" idx="11"/>
          </p:nvPr>
        </p:nvSpPr>
        <p:spPr/>
        <p:txBody>
          <a:bodyPr/>
          <a:lstStyle/>
          <a:p>
            <a:fld id="{F25965E0-7062-474C-8671-DB3A3CE669B0}" type="slidenum">
              <a:rPr lang="nl-NL" smtClean="0"/>
              <a:pPr/>
              <a:t>33</a:t>
            </a:fld>
            <a:endParaRPr lang="nl-NL" dirty="0"/>
          </a:p>
        </p:txBody>
      </p:sp>
    </p:spTree>
    <p:extLst>
      <p:ext uri="{BB962C8B-B14F-4D97-AF65-F5344CB8AC3E}">
        <p14:creationId xmlns:p14="http://schemas.microsoft.com/office/powerpoint/2010/main" val="1205294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pPr lvl="0"/>
            <a:r>
              <a:rPr lang="en-GB" noProof="0" dirty="0">
                <a:hlinkClick r:id="rId2"/>
              </a:rPr>
              <a:t>https://champions123.org/sites/default/files/2020-09/champions-12-3-guidance-on-interpreting-sdg-target-12-3.pdf</a:t>
            </a:r>
            <a:r>
              <a:rPr lang="en-GB" noProof="0" dirty="0"/>
              <a:t> </a:t>
            </a:r>
          </a:p>
          <a:p>
            <a:pPr lvl="0"/>
            <a:endParaRPr lang="en-GB" dirty="0"/>
          </a:p>
          <a:p>
            <a:pPr lvl="0"/>
            <a:r>
              <a:rPr lang="en-GB" noProof="0" dirty="0">
                <a:hlinkClick r:id="rId3"/>
              </a:rPr>
              <a:t>https://www.fao.org/3/ca6030en/ca6030en.pdf</a:t>
            </a:r>
            <a:r>
              <a:rPr lang="en-GB" noProof="0" dirty="0"/>
              <a:t> (p.34: FLI)</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SDG 12.3 – More information?</a:t>
            </a:r>
          </a:p>
        </p:txBody>
      </p:sp>
      <p:sp>
        <p:nvSpPr>
          <p:cNvPr id="8" name="Rechthoek 7">
            <a:hlinkClick r:id="rId4"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5"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6"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7" action="ppaction://hlinksldjump"/>
            <a:extLst>
              <a:ext uri="{FF2B5EF4-FFF2-40B4-BE49-F238E27FC236}">
                <a16:creationId xmlns:a16="http://schemas.microsoft.com/office/drawing/2014/main" id="{48356D73-2609-29DE-B573-65BE4D86B76D}"/>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8">
            <a:hlinkClick r:id="rId8" action="ppaction://hlinksldjump"/>
            <a:extLst>
              <a:ext uri="{FF2B5EF4-FFF2-40B4-BE49-F238E27FC236}">
                <a16:creationId xmlns:a16="http://schemas.microsoft.com/office/drawing/2014/main" id="{69B36B96-43B8-5082-5BBC-0DFC54019E0E}"/>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9" action="ppaction://hlinksldjump"/>
            <a:extLst>
              <a:ext uri="{FF2B5EF4-FFF2-40B4-BE49-F238E27FC236}">
                <a16:creationId xmlns:a16="http://schemas.microsoft.com/office/drawing/2014/main" id="{9CEFFEC8-C903-9F6C-DD7E-45CDD1AC4509}"/>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TextBox 6">
            <a:hlinkClick r:id="" action="ppaction://hlinkshowjump?jump=lastslideviewed"/>
            <a:extLst>
              <a:ext uri="{FF2B5EF4-FFF2-40B4-BE49-F238E27FC236}">
                <a16:creationId xmlns:a16="http://schemas.microsoft.com/office/drawing/2014/main" id="{CDF2EB4A-0636-898F-B73D-C795215843A0}"/>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3" name="Vrije vorm: vorm 26">
            <a:hlinkClick r:id="rId10" action="ppaction://hlinksldjump"/>
            <a:extLst>
              <a:ext uri="{FF2B5EF4-FFF2-40B4-BE49-F238E27FC236}">
                <a16:creationId xmlns:a16="http://schemas.microsoft.com/office/drawing/2014/main" id="{8C508BA8-811D-90CE-43AE-85E1B6EB9023}"/>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5" name="Vrije vorm: vorm 27">
            <a:hlinkClick r:id="rId11" action="ppaction://hlinksldjump"/>
            <a:extLst>
              <a:ext uri="{FF2B5EF4-FFF2-40B4-BE49-F238E27FC236}">
                <a16:creationId xmlns:a16="http://schemas.microsoft.com/office/drawing/2014/main" id="{5DA22F2B-E328-96A2-115B-C5249FC11358}"/>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2" action="ppaction://hlinksldjump"/>
            <a:extLst>
              <a:ext uri="{FF2B5EF4-FFF2-40B4-BE49-F238E27FC236}">
                <a16:creationId xmlns:a16="http://schemas.microsoft.com/office/drawing/2014/main" id="{8BEF4450-6403-626E-4AB1-4CCC2499CAAA}"/>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8" name="Vrije vorm: vorm 24">
            <a:hlinkClick r:id="rId13" action="ppaction://hlinksldjump"/>
            <a:extLst>
              <a:ext uri="{FF2B5EF4-FFF2-40B4-BE49-F238E27FC236}">
                <a16:creationId xmlns:a16="http://schemas.microsoft.com/office/drawing/2014/main" id="{D2E30BA6-F80E-FD53-E6E0-E0DB6CF49738}"/>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9" name="Vrije vorm: vorm 26">
            <a:hlinkClick r:id="rId14" action="ppaction://hlinksldjump"/>
            <a:extLst>
              <a:ext uri="{FF2B5EF4-FFF2-40B4-BE49-F238E27FC236}">
                <a16:creationId xmlns:a16="http://schemas.microsoft.com/office/drawing/2014/main" id="{1ECE9FA3-B91A-BA4D-2608-63DAE08B9DF1}"/>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5" action="ppaction://hlinksldjump"/>
            <a:extLst>
              <a:ext uri="{FF2B5EF4-FFF2-40B4-BE49-F238E27FC236}">
                <a16:creationId xmlns:a16="http://schemas.microsoft.com/office/drawing/2014/main" id="{3E4C22EF-E2C2-C5D6-2F26-A28E707553E6}"/>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11" action="ppaction://hlinksldjump"/>
            <a:extLst>
              <a:ext uri="{FF2B5EF4-FFF2-40B4-BE49-F238E27FC236}">
                <a16:creationId xmlns:a16="http://schemas.microsoft.com/office/drawing/2014/main" id="{8E8AD876-C64C-91C7-CCCC-B9B25396DAD0}"/>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2" name="Vrije vorm: vorm 26">
            <a:hlinkClick r:id="rId16" action="ppaction://hlinksldjump"/>
            <a:extLst>
              <a:ext uri="{FF2B5EF4-FFF2-40B4-BE49-F238E27FC236}">
                <a16:creationId xmlns:a16="http://schemas.microsoft.com/office/drawing/2014/main" id="{7FFE4EDA-BC8A-EB2A-4311-60707E91A4B7}"/>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4" name="Vrije vorm: vorm 16">
            <a:hlinkClick r:id="rId17" action="ppaction://hlinksldjump"/>
            <a:extLst>
              <a:ext uri="{FF2B5EF4-FFF2-40B4-BE49-F238E27FC236}">
                <a16:creationId xmlns:a16="http://schemas.microsoft.com/office/drawing/2014/main" id="{D40B48A3-3BAD-BEA5-2A4A-87D7F87AA845}"/>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6" name="Arrow: Right 15">
            <a:hlinkClick r:id="rId18" action="ppaction://hlinksldjump"/>
            <a:extLst>
              <a:ext uri="{FF2B5EF4-FFF2-40B4-BE49-F238E27FC236}">
                <a16:creationId xmlns:a16="http://schemas.microsoft.com/office/drawing/2014/main" id="{C9A05999-D6B6-1571-2120-33E52FBABD56}"/>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B3FEA026-6D29-F863-974F-E2DB244F8592}"/>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7" name="TextBox 16">
            <a:hlinkClick r:id="rId19" action="ppaction://hlinksldjump"/>
            <a:extLst>
              <a:ext uri="{FF2B5EF4-FFF2-40B4-BE49-F238E27FC236}">
                <a16:creationId xmlns:a16="http://schemas.microsoft.com/office/drawing/2014/main" id="{7D3F1B4F-6C42-7DB4-8D04-8FDDFCBE47FD}"/>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6A974409-759A-9EFC-547E-438DBC8551EA}"/>
              </a:ext>
            </a:extLst>
          </p:cNvPr>
          <p:cNvSpPr>
            <a:spLocks noGrp="1"/>
          </p:cNvSpPr>
          <p:nvPr>
            <p:ph type="sldNum" sz="quarter" idx="11"/>
          </p:nvPr>
        </p:nvSpPr>
        <p:spPr/>
        <p:txBody>
          <a:bodyPr/>
          <a:lstStyle/>
          <a:p>
            <a:fld id="{F25965E0-7062-474C-8671-DB3A3CE669B0}" type="slidenum">
              <a:rPr lang="nl-NL" smtClean="0"/>
              <a:pPr/>
              <a:t>34</a:t>
            </a:fld>
            <a:endParaRPr lang="nl-NL" dirty="0"/>
          </a:p>
        </p:txBody>
      </p:sp>
    </p:spTree>
    <p:extLst>
      <p:ext uri="{BB962C8B-B14F-4D97-AF65-F5344CB8AC3E}">
        <p14:creationId xmlns:p14="http://schemas.microsoft.com/office/powerpoint/2010/main" val="456493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NL government – focus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CC9E1DE8-5BF4-0DFF-196C-560A8F0905D0}"/>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8">
            <a:hlinkClick r:id="rId6" action="ppaction://hlinksldjump"/>
            <a:extLst>
              <a:ext uri="{FF2B5EF4-FFF2-40B4-BE49-F238E27FC236}">
                <a16:creationId xmlns:a16="http://schemas.microsoft.com/office/drawing/2014/main" id="{23FB3E94-1B38-4EEA-5DEF-D62E30DDD7EC}"/>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7" action="ppaction://hlinksldjump"/>
            <a:extLst>
              <a:ext uri="{FF2B5EF4-FFF2-40B4-BE49-F238E27FC236}">
                <a16:creationId xmlns:a16="http://schemas.microsoft.com/office/drawing/2014/main" id="{1AC0E08E-18FE-CAD1-8F24-77E951DF0FEC}"/>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3" name="TextBox 22">
            <a:hlinkClick r:id="" action="ppaction://hlinkshowjump?jump=lastslideviewed"/>
            <a:extLst>
              <a:ext uri="{FF2B5EF4-FFF2-40B4-BE49-F238E27FC236}">
                <a16:creationId xmlns:a16="http://schemas.microsoft.com/office/drawing/2014/main" id="{A8A7C10F-BEDD-C6C4-94A6-21BDBA45915C}"/>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Vrije vorm: vorm 24">
            <a:hlinkClick r:id="rId8" action="ppaction://hlinksldjump"/>
            <a:extLst>
              <a:ext uri="{FF2B5EF4-FFF2-40B4-BE49-F238E27FC236}">
                <a16:creationId xmlns:a16="http://schemas.microsoft.com/office/drawing/2014/main" id="{E415C06C-CEFB-AAE7-7BD6-E8843EEA0ECD}"/>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7" name="Vrije vorm: vorm 26">
            <a:hlinkClick r:id="rId9" action="ppaction://hlinksldjump"/>
            <a:extLst>
              <a:ext uri="{FF2B5EF4-FFF2-40B4-BE49-F238E27FC236}">
                <a16:creationId xmlns:a16="http://schemas.microsoft.com/office/drawing/2014/main" id="{8D2BBD62-D339-B727-DDBB-217F456152B9}"/>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19" name="Vrije vorm: vorm 27">
            <a:hlinkClick r:id="rId10" action="ppaction://hlinksldjump"/>
            <a:extLst>
              <a:ext uri="{FF2B5EF4-FFF2-40B4-BE49-F238E27FC236}">
                <a16:creationId xmlns:a16="http://schemas.microsoft.com/office/drawing/2014/main" id="{12B9EACD-8AC5-1E33-498D-10153A2C419E}"/>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20" name="Vrije vorm: vorm 34">
            <a:hlinkClick r:id="rId11" action="ppaction://hlinksldjump"/>
            <a:extLst>
              <a:ext uri="{FF2B5EF4-FFF2-40B4-BE49-F238E27FC236}">
                <a16:creationId xmlns:a16="http://schemas.microsoft.com/office/drawing/2014/main" id="{F7951F22-4ED5-D46F-1CB7-79D45A8829AA}"/>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21" name="Vrije vorm: vorm 26">
            <a:hlinkClick r:id="rId12" action="ppaction://hlinksldjump"/>
            <a:extLst>
              <a:ext uri="{FF2B5EF4-FFF2-40B4-BE49-F238E27FC236}">
                <a16:creationId xmlns:a16="http://schemas.microsoft.com/office/drawing/2014/main" id="{8B5AFDA4-77ED-8FE2-7550-4261D2DC9B87}"/>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5" name="Vrije vorm: vorm 26">
            <a:hlinkClick r:id="rId13" action="ppaction://hlinksldjump"/>
            <a:extLst>
              <a:ext uri="{FF2B5EF4-FFF2-40B4-BE49-F238E27FC236}">
                <a16:creationId xmlns:a16="http://schemas.microsoft.com/office/drawing/2014/main" id="{CEA9EFC1-2C10-6E54-E5F2-0BA94A4AE0E6}"/>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2" name="Vrije vorm: vorm 27">
            <a:hlinkClick r:id="rId14" action="ppaction://hlinksldjump"/>
            <a:extLst>
              <a:ext uri="{FF2B5EF4-FFF2-40B4-BE49-F238E27FC236}">
                <a16:creationId xmlns:a16="http://schemas.microsoft.com/office/drawing/2014/main" id="{31D04337-4DD1-8D59-92DD-415FE5139092}"/>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1" action="ppaction://hlinksldjump"/>
            <a:extLst>
              <a:ext uri="{FF2B5EF4-FFF2-40B4-BE49-F238E27FC236}">
                <a16:creationId xmlns:a16="http://schemas.microsoft.com/office/drawing/2014/main" id="{63CED319-2408-B555-3B30-9B340B108456}"/>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14" name="Vrije vorm: vorm 16">
            <a:hlinkClick r:id="rId15" action="ppaction://hlinksldjump"/>
            <a:extLst>
              <a:ext uri="{FF2B5EF4-FFF2-40B4-BE49-F238E27FC236}">
                <a16:creationId xmlns:a16="http://schemas.microsoft.com/office/drawing/2014/main" id="{48508ED0-DE3F-F1EB-2134-A9A9324DEC62}"/>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6" name="TextBox 15">
            <a:hlinkClick r:id="rId16" action="ppaction://hlinksldjump"/>
            <a:extLst>
              <a:ext uri="{FF2B5EF4-FFF2-40B4-BE49-F238E27FC236}">
                <a16:creationId xmlns:a16="http://schemas.microsoft.com/office/drawing/2014/main" id="{A7AD3DB8-5A7E-3AA5-9349-26B397DCDCB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1" name="Table 10">
            <a:extLst>
              <a:ext uri="{FF2B5EF4-FFF2-40B4-BE49-F238E27FC236}">
                <a16:creationId xmlns:a16="http://schemas.microsoft.com/office/drawing/2014/main" id="{15DA4BC5-CE43-F2A8-D597-60AE2BD9FD5C}"/>
              </a:ext>
            </a:extLst>
          </p:cNvPr>
          <p:cNvGraphicFramePr>
            <a:graphicFrameLocks noGrp="1"/>
          </p:cNvGraphicFramePr>
          <p:nvPr>
            <p:extLst>
              <p:ext uri="{D42A27DB-BD31-4B8C-83A1-F6EECF244321}">
                <p14:modId xmlns:p14="http://schemas.microsoft.com/office/powerpoint/2010/main" val="413771378"/>
              </p:ext>
            </p:extLst>
          </p:nvPr>
        </p:nvGraphicFramePr>
        <p:xfrm>
          <a:off x="2808288" y="1710159"/>
          <a:ext cx="5320329" cy="1855026"/>
        </p:xfrm>
        <a:graphic>
          <a:graphicData uri="http://schemas.openxmlformats.org/drawingml/2006/table">
            <a:tbl>
              <a:tblPr firstRow="1" bandRow="1">
                <a:tableStyleId>{E8034E78-7F5D-4C2E-B375-FC64B27BC917}</a:tableStyleId>
              </a:tblPr>
              <a:tblGrid>
                <a:gridCol w="1234861">
                  <a:extLst>
                    <a:ext uri="{9D8B030D-6E8A-4147-A177-3AD203B41FA5}">
                      <a16:colId xmlns:a16="http://schemas.microsoft.com/office/drawing/2014/main" val="3471743462"/>
                    </a:ext>
                  </a:extLst>
                </a:gridCol>
                <a:gridCol w="4085468">
                  <a:extLst>
                    <a:ext uri="{9D8B030D-6E8A-4147-A177-3AD203B41FA5}">
                      <a16:colId xmlns:a16="http://schemas.microsoft.com/office/drawing/2014/main" val="2545667167"/>
                    </a:ext>
                  </a:extLst>
                </a:gridCol>
              </a:tblGrid>
              <a:tr h="371666">
                <a:tc>
                  <a:txBody>
                    <a:bodyPr/>
                    <a:lstStyle/>
                    <a:p>
                      <a:r>
                        <a:rPr lang="en-GB" sz="1200" b="1" dirty="0"/>
                        <a:t>Dimension</a:t>
                      </a:r>
                      <a:endParaRPr lang="nl-NL" sz="1200" b="1" dirty="0"/>
                    </a:p>
                  </a:txBody>
                  <a:tcPr marL="108000" marT="72000">
                    <a:lnL>
                      <a:noFill/>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1" dirty="0"/>
                        <a:t>NL</a:t>
                      </a:r>
                      <a:endParaRPr lang="nl-NL" sz="1200" b="1" dirty="0"/>
                    </a:p>
                  </a:txBody>
                  <a:tcPr marL="108000" marT="72000">
                    <a:lnL w="12700" cap="flat" cmpd="sng" algn="ctr">
                      <a:solidFill>
                        <a:schemeClr val="bg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139064703"/>
                  </a:ext>
                </a:extLst>
              </a:tr>
              <a:tr h="370840">
                <a:tc>
                  <a:txBody>
                    <a:bodyPr/>
                    <a:lstStyle/>
                    <a:p>
                      <a:r>
                        <a:rPr lang="en-GB" sz="1200" b="0" dirty="0">
                          <a:solidFill>
                            <a:schemeClr val="accent2"/>
                          </a:solidFill>
                        </a:rPr>
                        <a:t>Boundary</a:t>
                      </a:r>
                      <a:endParaRPr lang="nl-NL" sz="1200" b="0" dirty="0">
                        <a:solidFill>
                          <a:schemeClr val="accent2"/>
                        </a:solidFill>
                      </a:endParaRPr>
                    </a:p>
                  </a:txBody>
                  <a:tcPr marL="108000" marT="72000">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NL</a:t>
                      </a:r>
                      <a:endParaRPr lang="nl-NL" sz="1200" b="0" dirty="0">
                        <a:solidFill>
                          <a:schemeClr val="tx1"/>
                        </a:solidFill>
                      </a:endParaRPr>
                    </a:p>
                  </a:txBody>
                  <a:tcPr marL="108000" marT="72000">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370821"/>
                  </a:ext>
                </a:extLst>
              </a:tr>
              <a:tr h="370840">
                <a:tc>
                  <a:txBody>
                    <a:bodyPr/>
                    <a:lstStyle/>
                    <a:p>
                      <a:r>
                        <a:rPr lang="en-GB" sz="1200" b="0" dirty="0">
                          <a:solidFill>
                            <a:schemeClr val="accent2"/>
                          </a:solidFill>
                        </a:rPr>
                        <a:t>Product</a:t>
                      </a:r>
                      <a:endParaRPr lang="nl-NL" sz="1200" b="0" dirty="0">
                        <a:solidFill>
                          <a:schemeClr val="accent2"/>
                        </a:solidFill>
                      </a:endParaRP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Food in total</a:t>
                      </a:r>
                      <a:endParaRPr lang="nl-NL" sz="1200" b="0" dirty="0">
                        <a:solidFill>
                          <a:schemeClr val="tx1"/>
                        </a:solidFill>
                      </a:endParaRP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537364"/>
                  </a:ext>
                </a:extLst>
              </a:tr>
              <a:tr h="370840">
                <a:tc>
                  <a:txBody>
                    <a:bodyPr/>
                    <a:lstStyle/>
                    <a:p>
                      <a:r>
                        <a:rPr lang="en-GB" sz="1200" b="0" dirty="0">
                          <a:solidFill>
                            <a:schemeClr val="accent2"/>
                          </a:solidFill>
                        </a:rPr>
                        <a:t>SCL</a:t>
                      </a:r>
                      <a:endParaRPr lang="nl-NL" sz="1200" b="0" dirty="0">
                        <a:solidFill>
                          <a:schemeClr val="accent2"/>
                        </a:solidFill>
                      </a:endParaRP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rPr>
                        <a:t>Per SCL/entire SC (here focus on loss part of SC)</a:t>
                      </a:r>
                    </a:p>
                  </a:txBody>
                  <a:tcPr marL="108000" marT="72000">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7870117"/>
                  </a:ext>
                </a:extLst>
              </a:tr>
              <a:tr h="370840">
                <a:tc>
                  <a:txBody>
                    <a:bodyPr/>
                    <a:lstStyle/>
                    <a:p>
                      <a:r>
                        <a:rPr lang="en-GB" sz="1200" b="0" dirty="0">
                          <a:solidFill>
                            <a:schemeClr val="accent2"/>
                          </a:solidFill>
                        </a:rPr>
                        <a:t>Time</a:t>
                      </a:r>
                      <a:endParaRPr lang="nl-NL" sz="1200" b="0" dirty="0">
                        <a:solidFill>
                          <a:schemeClr val="accent2"/>
                        </a:solidFill>
                      </a:endParaRPr>
                    </a:p>
                  </a:txBody>
                  <a:tcPr marL="108000" marT="72000">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year</a:t>
                      </a:r>
                      <a:endParaRPr lang="nl-NL" sz="1200" b="0" dirty="0">
                        <a:solidFill>
                          <a:schemeClr val="tx1"/>
                        </a:solidFill>
                      </a:endParaRPr>
                    </a:p>
                  </a:txBody>
                  <a:tcPr marL="108000" marT="72000">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13411448"/>
                  </a:ext>
                </a:extLst>
              </a:tr>
            </a:tbl>
          </a:graphicData>
        </a:graphic>
      </p:graphicFrame>
      <p:sp>
        <p:nvSpPr>
          <p:cNvPr id="10" name="Slide Number Placeholder 9">
            <a:extLst>
              <a:ext uri="{FF2B5EF4-FFF2-40B4-BE49-F238E27FC236}">
                <a16:creationId xmlns:a16="http://schemas.microsoft.com/office/drawing/2014/main" id="{992660FC-F8E3-C3E5-7FA3-998E2AA79656}"/>
              </a:ext>
            </a:extLst>
          </p:cNvPr>
          <p:cNvSpPr>
            <a:spLocks noGrp="1"/>
          </p:cNvSpPr>
          <p:nvPr>
            <p:ph type="sldNum" sz="quarter" idx="11"/>
          </p:nvPr>
        </p:nvSpPr>
        <p:spPr/>
        <p:txBody>
          <a:bodyPr/>
          <a:lstStyle/>
          <a:p>
            <a:fld id="{F25965E0-7062-474C-8671-DB3A3CE669B0}" type="slidenum">
              <a:rPr lang="nl-NL" smtClean="0"/>
              <a:pPr/>
              <a:t>35</a:t>
            </a:fld>
            <a:endParaRPr lang="nl-NL" dirty="0"/>
          </a:p>
        </p:txBody>
      </p:sp>
    </p:spTree>
    <p:extLst>
      <p:ext uri="{BB962C8B-B14F-4D97-AF65-F5344CB8AC3E}">
        <p14:creationId xmlns:p14="http://schemas.microsoft.com/office/powerpoint/2010/main" val="3759291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97113B-C6AF-7777-DA37-EFC6D78810B7}"/>
              </a:ext>
            </a:extLst>
          </p:cNvPr>
          <p:cNvSpPr>
            <a:spLocks noGrp="1"/>
          </p:cNvSpPr>
          <p:nvPr>
            <p:ph type="body" sz="quarter" idx="10"/>
          </p:nvPr>
        </p:nvSpPr>
        <p:spPr>
          <a:xfrm>
            <a:off x="2707274" y="1459473"/>
            <a:ext cx="5855993" cy="2471305"/>
          </a:xfrm>
        </p:spPr>
        <p:txBody>
          <a:bodyPr/>
          <a:lstStyle/>
          <a:p>
            <a:pPr lvl="1"/>
            <a:r>
              <a:rPr lang="en-US" dirty="0"/>
              <a:t>weight (tons)</a:t>
            </a:r>
          </a:p>
          <a:p>
            <a:pPr lvl="1"/>
            <a:r>
              <a:rPr lang="en-US" dirty="0"/>
              <a:t>Kg per capita</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NL government – Quantification unit</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CC9E1DE8-5BF4-0DFF-196C-560A8F0905D0}"/>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8">
            <a:hlinkClick r:id="rId6" action="ppaction://hlinksldjump"/>
            <a:extLst>
              <a:ext uri="{FF2B5EF4-FFF2-40B4-BE49-F238E27FC236}">
                <a16:creationId xmlns:a16="http://schemas.microsoft.com/office/drawing/2014/main" id="{23FB3E94-1B38-4EEA-5DEF-D62E30DDD7EC}"/>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7" action="ppaction://hlinksldjump"/>
            <a:extLst>
              <a:ext uri="{FF2B5EF4-FFF2-40B4-BE49-F238E27FC236}">
                <a16:creationId xmlns:a16="http://schemas.microsoft.com/office/drawing/2014/main" id="{1AC0E08E-18FE-CAD1-8F24-77E951DF0FEC}"/>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3" name="TextBox 22">
            <a:hlinkClick r:id="" action="ppaction://hlinkshowjump?jump=lastslideviewed"/>
            <a:extLst>
              <a:ext uri="{FF2B5EF4-FFF2-40B4-BE49-F238E27FC236}">
                <a16:creationId xmlns:a16="http://schemas.microsoft.com/office/drawing/2014/main" id="{A8A7C10F-BEDD-C6C4-94A6-21BDBA45915C}"/>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2" name="Vrije vorm: vorm 26">
            <a:hlinkClick r:id="rId8" action="ppaction://hlinksldjump"/>
            <a:extLst>
              <a:ext uri="{FF2B5EF4-FFF2-40B4-BE49-F238E27FC236}">
                <a16:creationId xmlns:a16="http://schemas.microsoft.com/office/drawing/2014/main" id="{E9EE6E30-BB25-3CFB-DA3A-27255FA6EF7B}"/>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4" name="Vrije vorm: vorm 27">
            <a:hlinkClick r:id="rId9" action="ppaction://hlinksldjump"/>
            <a:extLst>
              <a:ext uri="{FF2B5EF4-FFF2-40B4-BE49-F238E27FC236}">
                <a16:creationId xmlns:a16="http://schemas.microsoft.com/office/drawing/2014/main" id="{A597BE5E-2C69-5841-90D3-99B09A27F6F8}"/>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0" action="ppaction://hlinksldjump"/>
            <a:extLst>
              <a:ext uri="{FF2B5EF4-FFF2-40B4-BE49-F238E27FC236}">
                <a16:creationId xmlns:a16="http://schemas.microsoft.com/office/drawing/2014/main" id="{5B4F9EB8-CCE4-0660-6BC3-4924CFA608A5}"/>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30" name="Vrije vorm: vorm 24">
            <a:hlinkClick r:id="rId11" action="ppaction://hlinksldjump"/>
            <a:extLst>
              <a:ext uri="{FF2B5EF4-FFF2-40B4-BE49-F238E27FC236}">
                <a16:creationId xmlns:a16="http://schemas.microsoft.com/office/drawing/2014/main" id="{0A7673B0-D6CA-5B95-7680-A9D334D1965E}"/>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31" name="Vrije vorm: vorm 26">
            <a:hlinkClick r:id="rId12" action="ppaction://hlinksldjump"/>
            <a:extLst>
              <a:ext uri="{FF2B5EF4-FFF2-40B4-BE49-F238E27FC236}">
                <a16:creationId xmlns:a16="http://schemas.microsoft.com/office/drawing/2014/main" id="{53D7DA4C-0ACC-5DBB-92E1-50672446FB2F}"/>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2" name="Vrije vorm: vorm 27">
            <a:hlinkClick r:id="rId13" action="ppaction://hlinksldjump"/>
            <a:extLst>
              <a:ext uri="{FF2B5EF4-FFF2-40B4-BE49-F238E27FC236}">
                <a16:creationId xmlns:a16="http://schemas.microsoft.com/office/drawing/2014/main" id="{B4119FB4-A244-5AC1-B965-A717DDA00362}"/>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3" name="Vrije vorm: vorm 34">
            <a:hlinkClick r:id="rId10" action="ppaction://hlinksldjump"/>
            <a:extLst>
              <a:ext uri="{FF2B5EF4-FFF2-40B4-BE49-F238E27FC236}">
                <a16:creationId xmlns:a16="http://schemas.microsoft.com/office/drawing/2014/main" id="{A8B764DB-37A3-7A97-7919-5F825D559C06}"/>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4" name="Vrije vorm: vorm 26">
            <a:hlinkClick r:id="rId14" action="ppaction://hlinksldjump"/>
            <a:extLst>
              <a:ext uri="{FF2B5EF4-FFF2-40B4-BE49-F238E27FC236}">
                <a16:creationId xmlns:a16="http://schemas.microsoft.com/office/drawing/2014/main" id="{EAF8A148-8B77-6471-C45A-F432581018EB}"/>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4" name="Vrije vorm: vorm 16">
            <a:hlinkClick r:id="rId15" action="ppaction://hlinksldjump"/>
            <a:extLst>
              <a:ext uri="{FF2B5EF4-FFF2-40B4-BE49-F238E27FC236}">
                <a16:creationId xmlns:a16="http://schemas.microsoft.com/office/drawing/2014/main" id="{C56CBAB6-D6D3-AA26-0C5F-528556F03B5E}"/>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5" name="TextBox 4">
            <a:hlinkClick r:id="rId16" action="ppaction://hlinksldjump"/>
            <a:extLst>
              <a:ext uri="{FF2B5EF4-FFF2-40B4-BE49-F238E27FC236}">
                <a16:creationId xmlns:a16="http://schemas.microsoft.com/office/drawing/2014/main" id="{0E5E8254-C3CC-E06E-D472-3E99F4F972C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E07DE159-1FA5-4D7F-6C4C-39172607FE8E}"/>
              </a:ext>
            </a:extLst>
          </p:cNvPr>
          <p:cNvSpPr>
            <a:spLocks noGrp="1"/>
          </p:cNvSpPr>
          <p:nvPr>
            <p:ph type="sldNum" sz="quarter" idx="11"/>
          </p:nvPr>
        </p:nvSpPr>
        <p:spPr/>
        <p:txBody>
          <a:bodyPr/>
          <a:lstStyle/>
          <a:p>
            <a:fld id="{F25965E0-7062-474C-8671-DB3A3CE669B0}" type="slidenum">
              <a:rPr lang="nl-NL" smtClean="0"/>
              <a:pPr/>
              <a:t>36</a:t>
            </a:fld>
            <a:endParaRPr lang="nl-NL" dirty="0"/>
          </a:p>
        </p:txBody>
      </p:sp>
    </p:spTree>
    <p:extLst>
      <p:ext uri="{BB962C8B-B14F-4D97-AF65-F5344CB8AC3E}">
        <p14:creationId xmlns:p14="http://schemas.microsoft.com/office/powerpoint/2010/main" val="1242976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Since 2020 the NL has adopted the EU definition for food waste. Before that (2009-2019) residual flows to animal feed were considered food waste and inedible parts of food products not. This is now reversed: animal feed is no longer food waste, while both edible and inedible parts of food now are (see </a:t>
            </a:r>
            <a:r>
              <a:rPr lang="en-US" dirty="0">
                <a:hlinkClick r:id="rId2" action="ppaction://hlinksldjump"/>
              </a:rPr>
              <a:t>Ladder of Moerman</a:t>
            </a:r>
            <a:r>
              <a:rPr lang="en-US" dirty="0"/>
              <a:t>       ).</a:t>
            </a:r>
          </a:p>
          <a:p>
            <a:r>
              <a:rPr lang="en-GB" dirty="0"/>
              <a:t>Like in the EU ‘left on field’ (primary production) is no food loss</a:t>
            </a:r>
          </a:p>
          <a:p>
            <a:endParaRPr lang="en-GB" dirty="0"/>
          </a:p>
          <a:p>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NL government – Definition FLW</a:t>
            </a:r>
          </a:p>
        </p:txBody>
      </p:sp>
      <p:sp>
        <p:nvSpPr>
          <p:cNvPr id="8" name="Rechthoek 7">
            <a:hlinkClick r:id="rId3"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6" action="ppaction://hlinksldjump"/>
            <a:extLst>
              <a:ext uri="{FF2B5EF4-FFF2-40B4-BE49-F238E27FC236}">
                <a16:creationId xmlns:a16="http://schemas.microsoft.com/office/drawing/2014/main" id="{CC9E1DE8-5BF4-0DFF-196C-560A8F0905D0}"/>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8">
            <a:hlinkClick r:id="rId7" action="ppaction://hlinksldjump"/>
            <a:extLst>
              <a:ext uri="{FF2B5EF4-FFF2-40B4-BE49-F238E27FC236}">
                <a16:creationId xmlns:a16="http://schemas.microsoft.com/office/drawing/2014/main" id="{23FB3E94-1B38-4EEA-5DEF-D62E30DDD7EC}"/>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8" action="ppaction://hlinksldjump"/>
            <a:extLst>
              <a:ext uri="{FF2B5EF4-FFF2-40B4-BE49-F238E27FC236}">
                <a16:creationId xmlns:a16="http://schemas.microsoft.com/office/drawing/2014/main" id="{1AC0E08E-18FE-CAD1-8F24-77E951DF0FEC}"/>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3" name="TextBox 22">
            <a:hlinkClick r:id="" action="ppaction://hlinkshowjump?jump=lastslideviewed"/>
            <a:extLst>
              <a:ext uri="{FF2B5EF4-FFF2-40B4-BE49-F238E27FC236}">
                <a16:creationId xmlns:a16="http://schemas.microsoft.com/office/drawing/2014/main" id="{A8A7C10F-BEDD-C6C4-94A6-21BDBA45915C}"/>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2" name="Vrije vorm: vorm 26">
            <a:hlinkClick r:id="rId9" action="ppaction://hlinksldjump"/>
            <a:extLst>
              <a:ext uri="{FF2B5EF4-FFF2-40B4-BE49-F238E27FC236}">
                <a16:creationId xmlns:a16="http://schemas.microsoft.com/office/drawing/2014/main" id="{E9EE6E30-BB25-3CFB-DA3A-27255FA6EF7B}"/>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4" name="Vrije vorm: vorm 27">
            <a:hlinkClick r:id="rId10" action="ppaction://hlinksldjump"/>
            <a:extLst>
              <a:ext uri="{FF2B5EF4-FFF2-40B4-BE49-F238E27FC236}">
                <a16:creationId xmlns:a16="http://schemas.microsoft.com/office/drawing/2014/main" id="{A597BE5E-2C69-5841-90D3-99B09A27F6F8}"/>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1" action="ppaction://hlinksldjump"/>
            <a:extLst>
              <a:ext uri="{FF2B5EF4-FFF2-40B4-BE49-F238E27FC236}">
                <a16:creationId xmlns:a16="http://schemas.microsoft.com/office/drawing/2014/main" id="{5B4F9EB8-CCE4-0660-6BC3-4924CFA608A5}"/>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14" name="Vrije vorm: vorm 24">
            <a:hlinkClick r:id="rId12" action="ppaction://hlinksldjump"/>
            <a:extLst>
              <a:ext uri="{FF2B5EF4-FFF2-40B4-BE49-F238E27FC236}">
                <a16:creationId xmlns:a16="http://schemas.microsoft.com/office/drawing/2014/main" id="{1A2268A1-85AB-984D-05A5-35F76A87B654}"/>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16" name="Vrije vorm: vorm 26">
            <a:hlinkClick r:id="rId13" action="ppaction://hlinksldjump"/>
            <a:extLst>
              <a:ext uri="{FF2B5EF4-FFF2-40B4-BE49-F238E27FC236}">
                <a16:creationId xmlns:a16="http://schemas.microsoft.com/office/drawing/2014/main" id="{21AF380C-BD7D-64F9-7D5B-881071909289}"/>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17" name="Vrije vorm: vorm 27">
            <a:hlinkClick r:id="rId14" action="ppaction://hlinksldjump"/>
            <a:extLst>
              <a:ext uri="{FF2B5EF4-FFF2-40B4-BE49-F238E27FC236}">
                <a16:creationId xmlns:a16="http://schemas.microsoft.com/office/drawing/2014/main" id="{034DE1E3-3983-A61C-0AE4-8A979B0F9C14}"/>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25" name="Vrije vorm: vorm 34">
            <a:hlinkClick r:id="rId11" action="ppaction://hlinksldjump"/>
            <a:extLst>
              <a:ext uri="{FF2B5EF4-FFF2-40B4-BE49-F238E27FC236}">
                <a16:creationId xmlns:a16="http://schemas.microsoft.com/office/drawing/2014/main" id="{97204CF1-FD74-35DC-9E31-20C54C0AB372}"/>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28" name="Vrije vorm: vorm 26">
            <a:hlinkClick r:id="rId15" action="ppaction://hlinksldjump"/>
            <a:extLst>
              <a:ext uri="{FF2B5EF4-FFF2-40B4-BE49-F238E27FC236}">
                <a16:creationId xmlns:a16="http://schemas.microsoft.com/office/drawing/2014/main" id="{66CEDBF8-EF1D-9B22-8D33-DD5605550A8B}"/>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4" name="Vrije vorm: vorm 16">
            <a:hlinkClick r:id="rId16" action="ppaction://hlinksldjump"/>
            <a:extLst>
              <a:ext uri="{FF2B5EF4-FFF2-40B4-BE49-F238E27FC236}">
                <a16:creationId xmlns:a16="http://schemas.microsoft.com/office/drawing/2014/main" id="{6528C912-B910-D0D7-3FDE-00B227704CAF}"/>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9" name="TextBox 18">
            <a:hlinkClick r:id="rId17" action="ppaction://hlinksldjump"/>
            <a:extLst>
              <a:ext uri="{FF2B5EF4-FFF2-40B4-BE49-F238E27FC236}">
                <a16:creationId xmlns:a16="http://schemas.microsoft.com/office/drawing/2014/main" id="{9E213FF1-A8C1-5A6E-49C4-20C12B38E9A9}"/>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7"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Gelijkbenige driehoek 34">
            <a:hlinkClick r:id="rId2" action="ppaction://hlinksldjump"/>
            <a:extLst>
              <a:ext uri="{FF2B5EF4-FFF2-40B4-BE49-F238E27FC236}">
                <a16:creationId xmlns:a16="http://schemas.microsoft.com/office/drawing/2014/main" id="{333162F2-1873-7A5F-5C82-2CF8D0335867}"/>
              </a:ext>
            </a:extLst>
          </p:cNvPr>
          <p:cNvSpPr/>
          <p:nvPr/>
        </p:nvSpPr>
        <p:spPr>
          <a:xfrm rot="5400000">
            <a:off x="8016851" y="2131654"/>
            <a:ext cx="221688" cy="19111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7" name="Slide Number Placeholder 6">
            <a:extLst>
              <a:ext uri="{FF2B5EF4-FFF2-40B4-BE49-F238E27FC236}">
                <a16:creationId xmlns:a16="http://schemas.microsoft.com/office/drawing/2014/main" id="{11AE249E-2CEC-10E7-B0AD-2B3053AD0C48}"/>
              </a:ext>
            </a:extLst>
          </p:cNvPr>
          <p:cNvSpPr>
            <a:spLocks noGrp="1"/>
          </p:cNvSpPr>
          <p:nvPr>
            <p:ph type="sldNum" sz="quarter" idx="11"/>
          </p:nvPr>
        </p:nvSpPr>
        <p:spPr/>
        <p:txBody>
          <a:bodyPr/>
          <a:lstStyle/>
          <a:p>
            <a:fld id="{F25965E0-7062-474C-8671-DB3A3CE669B0}" type="slidenum">
              <a:rPr lang="nl-NL" smtClean="0"/>
              <a:pPr/>
              <a:t>37</a:t>
            </a:fld>
            <a:endParaRPr lang="nl-NL" dirty="0"/>
          </a:p>
        </p:txBody>
      </p:sp>
    </p:spTree>
    <p:extLst>
      <p:ext uri="{BB962C8B-B14F-4D97-AF65-F5344CB8AC3E}">
        <p14:creationId xmlns:p14="http://schemas.microsoft.com/office/powerpoint/2010/main" val="3301858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b="1" dirty="0"/>
              <a:t>Front end measurement:</a:t>
            </a:r>
            <a:r>
              <a:rPr lang="en-US" dirty="0"/>
              <a:t> (this is quantifying at the source of the food waste) Currently, the Dutch government uses the same indicators as the EU: </a:t>
            </a:r>
            <a:r>
              <a:rPr lang="en-US" i="1" dirty="0">
                <a:solidFill>
                  <a:schemeClr val="accent2"/>
                </a:solidFill>
              </a:rPr>
              <a:t>total fresh mass in tons per supply chain link</a:t>
            </a:r>
            <a:r>
              <a:rPr lang="en-US" dirty="0"/>
              <a:t> (see EU regulation – Indicators). </a:t>
            </a:r>
          </a:p>
          <a:p>
            <a:r>
              <a:rPr lang="en-US" b="1" dirty="0"/>
              <a:t>Back end measurement:</a:t>
            </a:r>
            <a:r>
              <a:rPr lang="en-US" dirty="0"/>
              <a:t> (this is backward calculation from waste statistics) </a:t>
            </a:r>
            <a:br>
              <a:rPr lang="en-US" dirty="0"/>
            </a:br>
            <a:r>
              <a:rPr lang="en-US" i="1" dirty="0">
                <a:solidFill>
                  <a:schemeClr val="accent2"/>
                </a:solidFill>
              </a:rPr>
              <a:t>food waste in kg per capita per year</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NL government – Indicators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CC9E1DE8-5BF4-0DFF-196C-560A8F0905D0}"/>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8">
            <a:hlinkClick r:id="rId6" action="ppaction://hlinksldjump"/>
            <a:extLst>
              <a:ext uri="{FF2B5EF4-FFF2-40B4-BE49-F238E27FC236}">
                <a16:creationId xmlns:a16="http://schemas.microsoft.com/office/drawing/2014/main" id="{29C99805-2BEC-9296-DA95-B66F856C1970}"/>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7" action="ppaction://hlinksldjump"/>
            <a:extLst>
              <a:ext uri="{FF2B5EF4-FFF2-40B4-BE49-F238E27FC236}">
                <a16:creationId xmlns:a16="http://schemas.microsoft.com/office/drawing/2014/main" id="{28CEDE87-B823-DBC6-FE80-9A6F862E9730}"/>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3" name="TextBox 22">
            <a:hlinkClick r:id="" action="ppaction://hlinkshowjump?jump=lastslideviewed"/>
            <a:extLst>
              <a:ext uri="{FF2B5EF4-FFF2-40B4-BE49-F238E27FC236}">
                <a16:creationId xmlns:a16="http://schemas.microsoft.com/office/drawing/2014/main" id="{D8B9C03D-40BF-C650-A421-D515D20EE1ED}"/>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2" name="Vrije vorm: vorm 26">
            <a:hlinkClick r:id="rId8" action="ppaction://hlinksldjump"/>
            <a:extLst>
              <a:ext uri="{FF2B5EF4-FFF2-40B4-BE49-F238E27FC236}">
                <a16:creationId xmlns:a16="http://schemas.microsoft.com/office/drawing/2014/main" id="{87793CE2-9F37-67EE-212E-6BB435DD237C}"/>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4" name="Vrije vorm: vorm 27">
            <a:hlinkClick r:id="rId9" action="ppaction://hlinksldjump"/>
            <a:extLst>
              <a:ext uri="{FF2B5EF4-FFF2-40B4-BE49-F238E27FC236}">
                <a16:creationId xmlns:a16="http://schemas.microsoft.com/office/drawing/2014/main" id="{5A173CC2-05E8-9C27-BD7D-DC28A43FA054}"/>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0" action="ppaction://hlinksldjump"/>
            <a:extLst>
              <a:ext uri="{FF2B5EF4-FFF2-40B4-BE49-F238E27FC236}">
                <a16:creationId xmlns:a16="http://schemas.microsoft.com/office/drawing/2014/main" id="{E3E79E40-BA63-714E-7EA5-1DA45F469FEF}"/>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8" name="Vrije vorm: vorm 24">
            <a:hlinkClick r:id="rId11" action="ppaction://hlinksldjump"/>
            <a:extLst>
              <a:ext uri="{FF2B5EF4-FFF2-40B4-BE49-F238E27FC236}">
                <a16:creationId xmlns:a16="http://schemas.microsoft.com/office/drawing/2014/main" id="{93B6F1E2-9B1E-F893-3225-DA4D64B4A056}"/>
              </a:ext>
            </a:extLst>
          </p:cNvPr>
          <p:cNvSpPr/>
          <p:nvPr/>
        </p:nvSpPr>
        <p:spPr>
          <a:xfrm>
            <a:off x="3497553"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9" name="Vrije vorm: vorm 26">
            <a:hlinkClick r:id="rId12" action="ppaction://hlinksldjump"/>
            <a:extLst>
              <a:ext uri="{FF2B5EF4-FFF2-40B4-BE49-F238E27FC236}">
                <a16:creationId xmlns:a16="http://schemas.microsoft.com/office/drawing/2014/main" id="{A145584C-8AB2-B5A9-96ED-D28AF84CFA9B}"/>
              </a:ext>
            </a:extLst>
          </p:cNvPr>
          <p:cNvSpPr/>
          <p:nvPr/>
        </p:nvSpPr>
        <p:spPr>
          <a:xfrm>
            <a:off x="4907788"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3" action="ppaction://hlinksldjump"/>
            <a:extLst>
              <a:ext uri="{FF2B5EF4-FFF2-40B4-BE49-F238E27FC236}">
                <a16:creationId xmlns:a16="http://schemas.microsoft.com/office/drawing/2014/main" id="{69B0F613-B310-5C8E-0886-1687CC8E69B8}"/>
              </a:ext>
            </a:extLst>
          </p:cNvPr>
          <p:cNvSpPr/>
          <p:nvPr/>
        </p:nvSpPr>
        <p:spPr>
          <a:xfrm>
            <a:off x="5930319"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10" action="ppaction://hlinksldjump"/>
            <a:extLst>
              <a:ext uri="{FF2B5EF4-FFF2-40B4-BE49-F238E27FC236}">
                <a16:creationId xmlns:a16="http://schemas.microsoft.com/office/drawing/2014/main" id="{095128F9-B802-03A6-2043-93B7E82B82CD}"/>
              </a:ext>
            </a:extLst>
          </p:cNvPr>
          <p:cNvSpPr/>
          <p:nvPr/>
        </p:nvSpPr>
        <p:spPr>
          <a:xfrm>
            <a:off x="2581591"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2" name="Vrije vorm: vorm 26">
            <a:hlinkClick r:id="rId14" action="ppaction://hlinksldjump"/>
            <a:extLst>
              <a:ext uri="{FF2B5EF4-FFF2-40B4-BE49-F238E27FC236}">
                <a16:creationId xmlns:a16="http://schemas.microsoft.com/office/drawing/2014/main" id="{C3638C4F-689F-55CE-37CF-68102E56ACED}"/>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4" name="Vrije vorm: vorm 16">
            <a:hlinkClick r:id="rId15" action="ppaction://hlinksldjump"/>
            <a:extLst>
              <a:ext uri="{FF2B5EF4-FFF2-40B4-BE49-F238E27FC236}">
                <a16:creationId xmlns:a16="http://schemas.microsoft.com/office/drawing/2014/main" id="{C9788CA0-B28A-79CE-1FED-3D54DE0AB65F}"/>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7" name="TextBox 6">
            <a:hlinkClick r:id="rId16" action="ppaction://hlinksldjump"/>
            <a:extLst>
              <a:ext uri="{FF2B5EF4-FFF2-40B4-BE49-F238E27FC236}">
                <a16:creationId xmlns:a16="http://schemas.microsoft.com/office/drawing/2014/main" id="{AF301499-E2D8-866B-6024-958058B8FBE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0938542C-0472-045F-1023-F79A7D8CE37D}"/>
              </a:ext>
            </a:extLst>
          </p:cNvPr>
          <p:cNvSpPr>
            <a:spLocks noGrp="1"/>
          </p:cNvSpPr>
          <p:nvPr>
            <p:ph type="sldNum" sz="quarter" idx="11"/>
          </p:nvPr>
        </p:nvSpPr>
        <p:spPr/>
        <p:txBody>
          <a:bodyPr/>
          <a:lstStyle/>
          <a:p>
            <a:fld id="{F25965E0-7062-474C-8671-DB3A3CE669B0}" type="slidenum">
              <a:rPr lang="nl-NL" smtClean="0"/>
              <a:pPr/>
              <a:t>38</a:t>
            </a:fld>
            <a:endParaRPr lang="nl-NL" dirty="0"/>
          </a:p>
        </p:txBody>
      </p:sp>
    </p:spTree>
    <p:extLst>
      <p:ext uri="{BB962C8B-B14F-4D97-AF65-F5344CB8AC3E}">
        <p14:creationId xmlns:p14="http://schemas.microsoft.com/office/powerpoint/2010/main" val="2973128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The latest official information can be found in the ‘</a:t>
            </a:r>
            <a:r>
              <a:rPr lang="en-US" dirty="0" err="1"/>
              <a:t>Kamerbrief</a:t>
            </a:r>
            <a:r>
              <a:rPr lang="en-US" dirty="0"/>
              <a:t>’:</a:t>
            </a:r>
          </a:p>
          <a:p>
            <a:r>
              <a:rPr lang="en-US" dirty="0">
                <a:hlinkClick r:id="rId2"/>
              </a:rPr>
              <a:t>https://open.overheid.nl/documenten/ronl-b7c66246578f15bf12026df2eeabe70c2f3c61d7/pdf</a:t>
            </a:r>
            <a:r>
              <a:rPr lang="en-US" dirty="0"/>
              <a:t> </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NL government – More information</a:t>
            </a:r>
          </a:p>
        </p:txBody>
      </p:sp>
      <p:sp>
        <p:nvSpPr>
          <p:cNvPr id="8" name="Rechthoek 7">
            <a:hlinkClick r:id="rId3"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6" action="ppaction://hlinksldjump"/>
            <a:extLst>
              <a:ext uri="{FF2B5EF4-FFF2-40B4-BE49-F238E27FC236}">
                <a16:creationId xmlns:a16="http://schemas.microsoft.com/office/drawing/2014/main" id="{CC9E1DE8-5BF4-0DFF-196C-560A8F0905D0}"/>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8">
            <a:hlinkClick r:id="rId7" action="ppaction://hlinksldjump"/>
            <a:extLst>
              <a:ext uri="{FF2B5EF4-FFF2-40B4-BE49-F238E27FC236}">
                <a16:creationId xmlns:a16="http://schemas.microsoft.com/office/drawing/2014/main" id="{9F3AF542-8EAF-5F6E-7673-CF37ED218E31}"/>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8" name="Rechthoek 6">
            <a:hlinkClick r:id="rId8" action="ppaction://hlinksldjump"/>
            <a:extLst>
              <a:ext uri="{FF2B5EF4-FFF2-40B4-BE49-F238E27FC236}">
                <a16:creationId xmlns:a16="http://schemas.microsoft.com/office/drawing/2014/main" id="{3E806175-F4F4-C859-DA50-746D085F7CDC}"/>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TextBox 6">
            <a:hlinkClick r:id="" action="ppaction://hlinkshowjump?jump=lastslideviewed"/>
            <a:extLst>
              <a:ext uri="{FF2B5EF4-FFF2-40B4-BE49-F238E27FC236}">
                <a16:creationId xmlns:a16="http://schemas.microsoft.com/office/drawing/2014/main" id="{45014F81-B4BC-6EBB-1E05-C1BAA59A7A19}"/>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3" name="Vrije vorm: vorm 26">
            <a:hlinkClick r:id="rId9" action="ppaction://hlinksldjump"/>
            <a:extLst>
              <a:ext uri="{FF2B5EF4-FFF2-40B4-BE49-F238E27FC236}">
                <a16:creationId xmlns:a16="http://schemas.microsoft.com/office/drawing/2014/main" id="{7F3DA827-4325-4C4C-4686-53278C8FF364}"/>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4" name="Vrije vorm: vorm 27">
            <a:hlinkClick r:id="rId10" action="ppaction://hlinksldjump"/>
            <a:extLst>
              <a:ext uri="{FF2B5EF4-FFF2-40B4-BE49-F238E27FC236}">
                <a16:creationId xmlns:a16="http://schemas.microsoft.com/office/drawing/2014/main" id="{F12BA2B0-BC0B-1769-F5F9-F28DE91E812A}"/>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6" name="Vrije vorm: vorm 28">
            <a:hlinkClick r:id="rId11" action="ppaction://hlinksldjump"/>
            <a:extLst>
              <a:ext uri="{FF2B5EF4-FFF2-40B4-BE49-F238E27FC236}">
                <a16:creationId xmlns:a16="http://schemas.microsoft.com/office/drawing/2014/main" id="{8772C0C0-8B5A-4FCC-9530-E0AF3605AA77}"/>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8" name="Vrije vorm: vorm 24">
            <a:hlinkClick r:id="rId12" action="ppaction://hlinksldjump"/>
            <a:extLst>
              <a:ext uri="{FF2B5EF4-FFF2-40B4-BE49-F238E27FC236}">
                <a16:creationId xmlns:a16="http://schemas.microsoft.com/office/drawing/2014/main" id="{D59F874B-8F0A-C952-6396-DDEA50904B85}"/>
              </a:ext>
            </a:extLst>
          </p:cNvPr>
          <p:cNvSpPr/>
          <p:nvPr/>
        </p:nvSpPr>
        <p:spPr>
          <a:xfrm>
            <a:off x="3492152"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9" name="Vrije vorm: vorm 26">
            <a:hlinkClick r:id="rId13" action="ppaction://hlinksldjump"/>
            <a:extLst>
              <a:ext uri="{FF2B5EF4-FFF2-40B4-BE49-F238E27FC236}">
                <a16:creationId xmlns:a16="http://schemas.microsoft.com/office/drawing/2014/main" id="{956F0C9D-CB50-B468-4284-700D7DD96D39}"/>
              </a:ext>
            </a:extLst>
          </p:cNvPr>
          <p:cNvSpPr/>
          <p:nvPr/>
        </p:nvSpPr>
        <p:spPr>
          <a:xfrm>
            <a:off x="4904187"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30" name="Vrije vorm: vorm 27">
            <a:hlinkClick r:id="rId14" action="ppaction://hlinksldjump"/>
            <a:extLst>
              <a:ext uri="{FF2B5EF4-FFF2-40B4-BE49-F238E27FC236}">
                <a16:creationId xmlns:a16="http://schemas.microsoft.com/office/drawing/2014/main" id="{DC0F1C8B-E64A-E40C-BA4A-27EB54010CB2}"/>
              </a:ext>
            </a:extLst>
          </p:cNvPr>
          <p:cNvSpPr/>
          <p:nvPr/>
        </p:nvSpPr>
        <p:spPr>
          <a:xfrm>
            <a:off x="5928518"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31" name="Vrije vorm: vorm 34">
            <a:hlinkClick r:id="rId11" action="ppaction://hlinksldjump"/>
            <a:extLst>
              <a:ext uri="{FF2B5EF4-FFF2-40B4-BE49-F238E27FC236}">
                <a16:creationId xmlns:a16="http://schemas.microsoft.com/office/drawing/2014/main" id="{402CAB7E-48C0-E624-2159-679505E0B8B7}"/>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32" name="Vrije vorm: vorm 26">
            <a:hlinkClick r:id="rId15" action="ppaction://hlinksldjump"/>
            <a:extLst>
              <a:ext uri="{FF2B5EF4-FFF2-40B4-BE49-F238E27FC236}">
                <a16:creationId xmlns:a16="http://schemas.microsoft.com/office/drawing/2014/main" id="{FF3BF6BE-F25E-1246-FD4E-7F529600F47F}"/>
              </a:ext>
            </a:extLst>
          </p:cNvPr>
          <p:cNvSpPr/>
          <p:nvPr/>
        </p:nvSpPr>
        <p:spPr>
          <a:xfrm>
            <a:off x="6757200" y="561600"/>
            <a:ext cx="1169817"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More information</a:t>
            </a:r>
          </a:p>
        </p:txBody>
      </p:sp>
      <p:sp>
        <p:nvSpPr>
          <p:cNvPr id="4" name="Vrije vorm: vorm 16">
            <a:hlinkClick r:id="rId16" action="ppaction://hlinksldjump"/>
            <a:extLst>
              <a:ext uri="{FF2B5EF4-FFF2-40B4-BE49-F238E27FC236}">
                <a16:creationId xmlns:a16="http://schemas.microsoft.com/office/drawing/2014/main" id="{E8ABE23E-D9D5-9584-D4EC-1EA26E60C1D0}"/>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6" name="Arrow: Right 15">
            <a:hlinkClick r:id="rId17" action="ppaction://hlinksldjump"/>
            <a:extLst>
              <a:ext uri="{FF2B5EF4-FFF2-40B4-BE49-F238E27FC236}">
                <a16:creationId xmlns:a16="http://schemas.microsoft.com/office/drawing/2014/main" id="{DB833171-6AC7-11EC-4EBA-13A9EB82C35F}"/>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0341C027-E469-BD8F-9426-6BA790F9132F}"/>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7" name="TextBox 16">
            <a:hlinkClick r:id="rId18" action="ppaction://hlinksldjump"/>
            <a:extLst>
              <a:ext uri="{FF2B5EF4-FFF2-40B4-BE49-F238E27FC236}">
                <a16:creationId xmlns:a16="http://schemas.microsoft.com/office/drawing/2014/main" id="{37E3089B-729A-07D9-6A73-BAB390D9737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8F19FC2A-C433-6BB6-C903-B94707D022D3}"/>
              </a:ext>
            </a:extLst>
          </p:cNvPr>
          <p:cNvSpPr>
            <a:spLocks noGrp="1"/>
          </p:cNvSpPr>
          <p:nvPr>
            <p:ph type="sldNum" sz="quarter" idx="11"/>
          </p:nvPr>
        </p:nvSpPr>
        <p:spPr/>
        <p:txBody>
          <a:bodyPr/>
          <a:lstStyle/>
          <a:p>
            <a:fld id="{F25965E0-7062-474C-8671-DB3A3CE669B0}" type="slidenum">
              <a:rPr lang="nl-NL" smtClean="0"/>
              <a:pPr/>
              <a:t>39</a:t>
            </a:fld>
            <a:endParaRPr lang="nl-NL" dirty="0"/>
          </a:p>
        </p:txBody>
      </p:sp>
    </p:spTree>
    <p:extLst>
      <p:ext uri="{BB962C8B-B14F-4D97-AF65-F5344CB8AC3E}">
        <p14:creationId xmlns:p14="http://schemas.microsoft.com/office/powerpoint/2010/main" val="372140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GB" dirty="0"/>
              <a:t>Step 1: Define goals</a:t>
            </a:r>
          </a:p>
          <a:p>
            <a:r>
              <a:rPr lang="en-GB" dirty="0"/>
              <a:t>Step 2: Make the goal(s) SMART</a:t>
            </a:r>
          </a:p>
          <a:p>
            <a:r>
              <a:rPr lang="en-GB" dirty="0"/>
              <a:t>Step 3: What type of information do I need? </a:t>
            </a:r>
          </a:p>
          <a:p>
            <a:r>
              <a:rPr lang="en-GB" dirty="0"/>
              <a:t>Step 4: Select quantification method</a:t>
            </a:r>
          </a:p>
          <a:p>
            <a:r>
              <a:rPr lang="en-GB" dirty="0"/>
              <a:t>Step 5: Upscaling considerations</a:t>
            </a:r>
          </a:p>
          <a:p>
            <a:r>
              <a:rPr lang="en-GB" dirty="0"/>
              <a:t>Background: Reference list</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What steps to take?</a:t>
            </a:r>
            <a:endParaRPr lang="nl-NL" dirty="0"/>
          </a:p>
        </p:txBody>
      </p:sp>
      <p:sp>
        <p:nvSpPr>
          <p:cNvPr id="18" name="Pijl: vijfhoek 17">
            <a:hlinkClick r:id="rId2" action="ppaction://hlinksldjump"/>
            <a:extLst>
              <a:ext uri="{FF2B5EF4-FFF2-40B4-BE49-F238E27FC236}">
                <a16:creationId xmlns:a16="http://schemas.microsoft.com/office/drawing/2014/main" id="{A417AC1A-9C78-EC45-80CF-14E945AF79CD}"/>
              </a:ext>
            </a:extLst>
          </p:cNvPr>
          <p:cNvSpPr/>
          <p:nvPr/>
        </p:nvSpPr>
        <p:spPr>
          <a:xfrm>
            <a:off x="3810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1: </a:t>
            </a:r>
            <a:br>
              <a:rPr kumimoji="0" lang="nl-NL" sz="850" b="0" i="0" u="none" strike="noStrike" kern="1200" cap="none" spc="0" normalizeH="0" baseline="0" noProof="0" dirty="0">
                <a:ln>
                  <a:noFill/>
                </a:ln>
                <a:solidFill>
                  <a:srgbClr val="FFFFFF"/>
                </a:solidFill>
                <a:effectLst/>
                <a:uLnTx/>
                <a:uFillTx/>
                <a:ea typeface="+mn-ea"/>
                <a:cs typeface="+mn-cs"/>
              </a:rPr>
            </a:br>
            <a:r>
              <a:rPr kumimoji="0" lang="nl-NL" sz="850" b="1" i="0" u="none" strike="noStrike" kern="1200" cap="none" spc="0" normalizeH="0" baseline="0" noProof="0" dirty="0" err="1">
                <a:ln>
                  <a:noFill/>
                </a:ln>
                <a:solidFill>
                  <a:srgbClr val="FFFFFF"/>
                </a:solidFill>
                <a:effectLst/>
                <a:uLnTx/>
                <a:uFillTx/>
                <a:ea typeface="+mn-ea"/>
                <a:cs typeface="+mn-cs"/>
              </a:rPr>
              <a:t>Define</a:t>
            </a:r>
            <a:r>
              <a:rPr kumimoji="0" lang="nl-NL" sz="850" b="1" i="0" u="none" strike="noStrike" kern="1200" cap="none" spc="0" normalizeH="0" baseline="0" noProof="0" dirty="0">
                <a:ln>
                  <a:noFill/>
                </a:ln>
                <a:solidFill>
                  <a:srgbClr val="FFFFFF"/>
                </a:solidFill>
                <a:effectLst/>
                <a:uLnTx/>
                <a:uFillTx/>
                <a:ea typeface="+mn-ea"/>
                <a:cs typeface="+mn-cs"/>
              </a:rPr>
              <a:t> goals</a:t>
            </a:r>
          </a:p>
        </p:txBody>
      </p:sp>
      <p:sp>
        <p:nvSpPr>
          <p:cNvPr id="19" name="Pijl: vijfhoek 18">
            <a:hlinkClick r:id="rId3" action="ppaction://hlinksldjump"/>
            <a:extLst>
              <a:ext uri="{FF2B5EF4-FFF2-40B4-BE49-F238E27FC236}">
                <a16:creationId xmlns:a16="http://schemas.microsoft.com/office/drawing/2014/main" id="{6B051A3D-CB41-230C-1AE7-4912F41F7AC8}"/>
              </a:ext>
            </a:extLst>
          </p:cNvPr>
          <p:cNvSpPr/>
          <p:nvPr/>
        </p:nvSpPr>
        <p:spPr>
          <a:xfrm>
            <a:off x="381000" y="663049"/>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2: </a:t>
            </a:r>
            <a:br>
              <a:rPr kumimoji="0" lang="nl-NL" sz="850" b="0" i="0" u="none" strike="noStrike" kern="1200" cap="none" spc="0" normalizeH="0" baseline="0" noProof="0" dirty="0">
                <a:ln>
                  <a:noFill/>
                </a:ln>
                <a:solidFill>
                  <a:srgbClr val="FFFFFF"/>
                </a:solidFill>
                <a:effectLst/>
                <a:uLnTx/>
                <a:uFillTx/>
                <a:ea typeface="+mn-ea"/>
                <a:cs typeface="+mn-cs"/>
              </a:rPr>
            </a:br>
            <a:r>
              <a:rPr kumimoji="0" lang="nl-NL" sz="850" b="1" i="0" u="none" strike="noStrike" kern="1200" cap="none" spc="0" normalizeH="0" baseline="0" noProof="0" dirty="0">
                <a:ln>
                  <a:noFill/>
                </a:ln>
                <a:solidFill>
                  <a:srgbClr val="FFFFFF"/>
                </a:solidFill>
                <a:effectLst/>
                <a:uLnTx/>
                <a:uFillTx/>
                <a:ea typeface="+mn-ea"/>
                <a:cs typeface="+mn-cs"/>
              </a:rPr>
              <a:t>Make </a:t>
            </a:r>
            <a:r>
              <a:rPr kumimoji="0" lang="nl-NL" sz="850" b="1" i="0" u="none" strike="noStrike" kern="1200" cap="none" spc="0" normalizeH="0" baseline="0" noProof="0" dirty="0" err="1">
                <a:ln>
                  <a:noFill/>
                </a:ln>
                <a:solidFill>
                  <a:srgbClr val="FFFFFF"/>
                </a:solidFill>
                <a:effectLst/>
                <a:uLnTx/>
                <a:uFillTx/>
                <a:ea typeface="+mn-ea"/>
                <a:cs typeface="+mn-cs"/>
              </a:rPr>
              <a:t>the</a:t>
            </a:r>
            <a:r>
              <a:rPr kumimoji="0" lang="nl-NL" sz="850" b="1" i="0" u="none" strike="noStrike" kern="1200" cap="none" spc="0" normalizeH="0" baseline="0" noProof="0" dirty="0">
                <a:ln>
                  <a:noFill/>
                </a:ln>
                <a:solidFill>
                  <a:srgbClr val="FFFFFF"/>
                </a:solidFill>
                <a:effectLst/>
                <a:uLnTx/>
                <a:uFillTx/>
                <a:ea typeface="+mn-ea"/>
                <a:cs typeface="+mn-cs"/>
              </a:rPr>
              <a:t> goal(s) SMART</a:t>
            </a:r>
            <a:endParaRPr kumimoji="0" lang="en-US" sz="850" b="1" i="0" u="none" strike="noStrike" kern="1200" cap="none" spc="0" normalizeH="0" baseline="0" noProof="0" dirty="0">
              <a:ln>
                <a:noFill/>
              </a:ln>
              <a:solidFill>
                <a:srgbClr val="FFFFFF"/>
              </a:solidFill>
              <a:effectLst/>
              <a:uLnTx/>
              <a:uFillTx/>
              <a:ea typeface="+mn-ea"/>
              <a:cs typeface="+mn-cs"/>
            </a:endParaRPr>
          </a:p>
        </p:txBody>
      </p:sp>
      <p:sp>
        <p:nvSpPr>
          <p:cNvPr id="20" name="Pijl: vijfhoek 19">
            <a:hlinkClick r:id="rId4" action="ppaction://hlinksldjump"/>
            <a:extLst>
              <a:ext uri="{FF2B5EF4-FFF2-40B4-BE49-F238E27FC236}">
                <a16:creationId xmlns:a16="http://schemas.microsoft.com/office/drawing/2014/main" id="{F95B34C3-E604-1365-7587-04B8F1D07B26}"/>
              </a:ext>
            </a:extLst>
          </p:cNvPr>
          <p:cNvSpPr/>
          <p:nvPr/>
        </p:nvSpPr>
        <p:spPr>
          <a:xfrm>
            <a:off x="381000" y="1155839"/>
            <a:ext cx="2044148"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3: </a:t>
            </a:r>
            <a:br>
              <a:rPr kumimoji="0" lang="nl-NL" sz="850" b="0" i="0" u="none" strike="noStrike" kern="1200" cap="none" spc="0" normalizeH="0" baseline="0" noProof="0" dirty="0">
                <a:ln>
                  <a:noFill/>
                </a:ln>
                <a:solidFill>
                  <a:srgbClr val="FFFFFF"/>
                </a:solidFill>
                <a:effectLst/>
                <a:uLnTx/>
                <a:uFillTx/>
                <a:ea typeface="+mn-ea"/>
                <a:cs typeface="+mn-cs"/>
              </a:rPr>
            </a:br>
            <a:r>
              <a:rPr kumimoji="0" lang="nl-NL" sz="850" b="1" i="0" u="none" strike="noStrike" kern="1200" cap="none" spc="0" normalizeH="0" baseline="0" noProof="0" dirty="0">
                <a:ln>
                  <a:noFill/>
                </a:ln>
                <a:solidFill>
                  <a:srgbClr val="FFFFFF"/>
                </a:solidFill>
                <a:effectLst/>
                <a:uLnTx/>
                <a:uFillTx/>
                <a:ea typeface="+mn-ea"/>
                <a:cs typeface="+mn-cs"/>
              </a:rPr>
              <a:t>Type of information </a:t>
            </a:r>
            <a:r>
              <a:rPr kumimoji="0" lang="nl-NL" sz="850" b="1" i="0" u="none" strike="noStrike" kern="1200" cap="none" spc="0" normalizeH="0" baseline="0" noProof="0" dirty="0" err="1">
                <a:ln>
                  <a:noFill/>
                </a:ln>
                <a:solidFill>
                  <a:srgbClr val="FFFFFF"/>
                </a:solidFill>
                <a:effectLst/>
                <a:uLnTx/>
                <a:uFillTx/>
                <a:ea typeface="+mn-ea"/>
                <a:cs typeface="+mn-cs"/>
              </a:rPr>
              <a:t>needed</a:t>
            </a:r>
            <a:endParaRPr kumimoji="0" lang="en-US" sz="850" b="1" i="0" u="none" strike="noStrike" kern="1200" cap="none" spc="0" normalizeH="0" baseline="0" noProof="0" dirty="0">
              <a:ln>
                <a:noFill/>
              </a:ln>
              <a:solidFill>
                <a:srgbClr val="FFFFFF"/>
              </a:solidFill>
              <a:effectLst/>
              <a:uLnTx/>
              <a:uFillTx/>
              <a:ea typeface="+mn-ea"/>
              <a:cs typeface="+mn-cs"/>
            </a:endParaRPr>
          </a:p>
        </p:txBody>
      </p:sp>
      <p:sp>
        <p:nvSpPr>
          <p:cNvPr id="21" name="Pijl: vijfhoek 20">
            <a:hlinkClick r:id="rId5" action="ppaction://hlinksldjump"/>
            <a:extLst>
              <a:ext uri="{FF2B5EF4-FFF2-40B4-BE49-F238E27FC236}">
                <a16:creationId xmlns:a16="http://schemas.microsoft.com/office/drawing/2014/main" id="{747E82E5-A215-51DC-DF89-C4E9C815F7CB}"/>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4: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Select quantification method</a:t>
            </a:r>
          </a:p>
        </p:txBody>
      </p:sp>
      <p:sp>
        <p:nvSpPr>
          <p:cNvPr id="22" name="Pijl: vijfhoek 21">
            <a:hlinkClick r:id="rId6" action="ppaction://hlinksldjump"/>
            <a:extLst>
              <a:ext uri="{FF2B5EF4-FFF2-40B4-BE49-F238E27FC236}">
                <a16:creationId xmlns:a16="http://schemas.microsoft.com/office/drawing/2014/main" id="{3ABEA345-C699-AE92-6D19-F00468305ADC}"/>
              </a:ext>
            </a:extLst>
          </p:cNvPr>
          <p:cNvSpPr/>
          <p:nvPr/>
        </p:nvSpPr>
        <p:spPr>
          <a:xfrm>
            <a:off x="381000" y="2141419"/>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5: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Upscaling considerations</a:t>
            </a:r>
          </a:p>
        </p:txBody>
      </p:sp>
      <p:sp>
        <p:nvSpPr>
          <p:cNvPr id="26" name="Pijl: vijfhoek 25">
            <a:hlinkClick r:id="rId7" action="ppaction://hlinksldjump"/>
            <a:extLst>
              <a:ext uri="{FF2B5EF4-FFF2-40B4-BE49-F238E27FC236}">
                <a16:creationId xmlns:a16="http://schemas.microsoft.com/office/drawing/2014/main" id="{E141A9F4-78D0-5B73-EA67-8E7E3E786875}"/>
              </a:ext>
            </a:extLst>
          </p:cNvPr>
          <p:cNvSpPr/>
          <p:nvPr/>
        </p:nvSpPr>
        <p:spPr>
          <a:xfrm>
            <a:off x="381000" y="3987661"/>
            <a:ext cx="2044148"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Background: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Reference list</a:t>
            </a:r>
          </a:p>
        </p:txBody>
      </p:sp>
      <p:sp>
        <p:nvSpPr>
          <p:cNvPr id="4" name="TextBox 3">
            <a:hlinkClick r:id="rId8" action="ppaction://hlinksldjump"/>
            <a:extLst>
              <a:ext uri="{FF2B5EF4-FFF2-40B4-BE49-F238E27FC236}">
                <a16:creationId xmlns:a16="http://schemas.microsoft.com/office/drawing/2014/main" id="{9A3C3DFE-EBC1-816C-7F2A-6E6E053D7879}"/>
              </a:ext>
            </a:extLst>
          </p:cNvPr>
          <p:cNvSpPr txBox="1"/>
          <p:nvPr/>
        </p:nvSpPr>
        <p:spPr>
          <a:xfrm>
            <a:off x="2127121" y="4677302"/>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 name="Slide Number Placeholder 1">
            <a:extLst>
              <a:ext uri="{FF2B5EF4-FFF2-40B4-BE49-F238E27FC236}">
                <a16:creationId xmlns:a16="http://schemas.microsoft.com/office/drawing/2014/main" id="{F1DD21DF-00DA-F177-354F-95A688AAB0A6}"/>
              </a:ext>
            </a:extLst>
          </p:cNvPr>
          <p:cNvSpPr>
            <a:spLocks noGrp="1"/>
          </p:cNvSpPr>
          <p:nvPr>
            <p:ph type="sldNum" sz="quarter" idx="11"/>
          </p:nvPr>
        </p:nvSpPr>
        <p:spPr/>
        <p:txBody>
          <a:bodyPr/>
          <a:lstStyle/>
          <a:p>
            <a:fld id="{F25965E0-7062-474C-8671-DB3A3CE669B0}" type="slidenum">
              <a:rPr lang="nl-NL" smtClean="0"/>
              <a:pPr/>
              <a:t>4</a:t>
            </a:fld>
            <a:endParaRPr lang="nl-NL" dirty="0"/>
          </a:p>
        </p:txBody>
      </p:sp>
    </p:spTree>
    <p:extLst>
      <p:ext uri="{BB962C8B-B14F-4D97-AF65-F5344CB8AC3E}">
        <p14:creationId xmlns:p14="http://schemas.microsoft.com/office/powerpoint/2010/main" val="2274661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7D4B759-060D-2D6B-E11F-2AA0BDDE211B}"/>
              </a:ext>
            </a:extLst>
          </p:cNvPr>
          <p:cNvSpPr>
            <a:spLocks noGrp="1"/>
          </p:cNvSpPr>
          <p:nvPr>
            <p:ph type="body" sz="quarter" idx="10"/>
          </p:nvPr>
        </p:nvSpPr>
        <p:spPr>
          <a:xfrm>
            <a:off x="2707274" y="1459473"/>
            <a:ext cx="5855993" cy="519891"/>
          </a:xfrm>
        </p:spPr>
        <p:txBody>
          <a:bodyPr/>
          <a:lstStyle/>
          <a:p>
            <a:r>
              <a:rPr lang="en-US" b="1" dirty="0">
                <a:solidFill>
                  <a:schemeClr val="accent2"/>
                </a:solidFill>
              </a:rPr>
              <a:t>Example:</a:t>
            </a:r>
            <a:r>
              <a:rPr lang="en-US" dirty="0"/>
              <a:t> farmer Janssen wants to quantify the food loss of his strawberries in the summer season of 2023</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Own goal(s) -  Focus</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 name="Pijl: vijfhoek 18">
            <a:hlinkClick r:id="rId6" action="ppaction://hlinksldjump"/>
            <a:extLst>
              <a:ext uri="{FF2B5EF4-FFF2-40B4-BE49-F238E27FC236}">
                <a16:creationId xmlns:a16="http://schemas.microsoft.com/office/drawing/2014/main" id="{77DF2067-2696-FA24-F6F3-620C53274016}"/>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5" name="Rechthoek 6">
            <a:hlinkClick r:id="rId7" action="ppaction://hlinksldjump"/>
            <a:extLst>
              <a:ext uri="{FF2B5EF4-FFF2-40B4-BE49-F238E27FC236}">
                <a16:creationId xmlns:a16="http://schemas.microsoft.com/office/drawing/2014/main" id="{31F648A3-99E4-5B76-2D74-E38A92EB1BF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0" name="TextBox 19">
            <a:extLst>
              <a:ext uri="{FF2B5EF4-FFF2-40B4-BE49-F238E27FC236}">
                <a16:creationId xmlns:a16="http://schemas.microsoft.com/office/drawing/2014/main" id="{676981A8-E84B-6A43-BE11-355B2E9AF917}"/>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22" name="TextBox 21">
            <a:hlinkClick r:id="" action="ppaction://hlinkshowjump?jump=lastslideviewed"/>
            <a:extLst>
              <a:ext uri="{FF2B5EF4-FFF2-40B4-BE49-F238E27FC236}">
                <a16:creationId xmlns:a16="http://schemas.microsoft.com/office/drawing/2014/main" id="{EDC62F57-4F5C-3711-38B2-CE2339679703}"/>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4" name="Vrije vorm: vorm 26">
            <a:hlinkClick r:id="rId8" action="ppaction://hlinksldjump"/>
            <a:extLst>
              <a:ext uri="{FF2B5EF4-FFF2-40B4-BE49-F238E27FC236}">
                <a16:creationId xmlns:a16="http://schemas.microsoft.com/office/drawing/2014/main" id="{DCF89047-D1BB-4DD4-EF4A-0F768BA18FC4}"/>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5" name="Vrije vorm: vorm 27">
            <a:hlinkClick r:id="rId9" action="ppaction://hlinksldjump"/>
            <a:extLst>
              <a:ext uri="{FF2B5EF4-FFF2-40B4-BE49-F238E27FC236}">
                <a16:creationId xmlns:a16="http://schemas.microsoft.com/office/drawing/2014/main" id="{E9961F7B-6BCE-2966-E2EB-690B663EA784}"/>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1" name="Vrije vorm: vorm 28">
            <a:hlinkClick r:id="rId10" action="ppaction://hlinksldjump"/>
            <a:extLst>
              <a:ext uri="{FF2B5EF4-FFF2-40B4-BE49-F238E27FC236}">
                <a16:creationId xmlns:a16="http://schemas.microsoft.com/office/drawing/2014/main" id="{BCEFE2BD-5709-3B44-5234-75AC19E01EB5}"/>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4" name="Vrije vorm: vorm 24">
            <a:hlinkClick r:id="rId11" action="ppaction://hlinksldjump"/>
            <a:extLst>
              <a:ext uri="{FF2B5EF4-FFF2-40B4-BE49-F238E27FC236}">
                <a16:creationId xmlns:a16="http://schemas.microsoft.com/office/drawing/2014/main" id="{661C2148-BA8C-78FA-C972-49A04CF27AB8}"/>
              </a:ext>
            </a:extLst>
          </p:cNvPr>
          <p:cNvSpPr/>
          <p:nvPr/>
        </p:nvSpPr>
        <p:spPr>
          <a:xfrm>
            <a:off x="3492379"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5" name="Vrije vorm: vorm 26">
            <a:hlinkClick r:id="rId12" action="ppaction://hlinksldjump"/>
            <a:extLst>
              <a:ext uri="{FF2B5EF4-FFF2-40B4-BE49-F238E27FC236}">
                <a16:creationId xmlns:a16="http://schemas.microsoft.com/office/drawing/2014/main" id="{0D1215DF-67E2-47CD-0320-B5E707BF28B1}"/>
              </a:ext>
            </a:extLst>
          </p:cNvPr>
          <p:cNvSpPr/>
          <p:nvPr/>
        </p:nvSpPr>
        <p:spPr>
          <a:xfrm>
            <a:off x="4904641"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26" name="Vrije vorm: vorm 27">
            <a:hlinkClick r:id="rId13" action="ppaction://hlinksldjump"/>
            <a:extLst>
              <a:ext uri="{FF2B5EF4-FFF2-40B4-BE49-F238E27FC236}">
                <a16:creationId xmlns:a16="http://schemas.microsoft.com/office/drawing/2014/main" id="{0A0FB5FB-AA0D-FDFB-D2F3-9B3C0DADD9F6}"/>
              </a:ext>
            </a:extLst>
          </p:cNvPr>
          <p:cNvSpPr/>
          <p:nvPr/>
        </p:nvSpPr>
        <p:spPr>
          <a:xfrm>
            <a:off x="5929200"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27" name="Vrije vorm: vorm 34">
            <a:hlinkClick r:id="rId14" action="ppaction://hlinksldjump"/>
            <a:extLst>
              <a:ext uri="{FF2B5EF4-FFF2-40B4-BE49-F238E27FC236}">
                <a16:creationId xmlns:a16="http://schemas.microsoft.com/office/drawing/2014/main" id="{84247475-9C3D-8FF9-9E72-E6E9B86DE851}"/>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29" name="Vrije vorm: vorm 16">
            <a:hlinkClick r:id="rId14" action="ppaction://hlinksldjump"/>
            <a:extLst>
              <a:ext uri="{FF2B5EF4-FFF2-40B4-BE49-F238E27FC236}">
                <a16:creationId xmlns:a16="http://schemas.microsoft.com/office/drawing/2014/main" id="{9D330C7F-C1A0-1DF6-472B-BED1C5B06484}"/>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4" name="TextBox 3">
            <a:hlinkClick r:id="rId15" action="ppaction://hlinksldjump"/>
            <a:extLst>
              <a:ext uri="{FF2B5EF4-FFF2-40B4-BE49-F238E27FC236}">
                <a16:creationId xmlns:a16="http://schemas.microsoft.com/office/drawing/2014/main" id="{87323268-B63F-40F2-7DCB-EC5F1E95C9F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5"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9" name="Table 3">
            <a:extLst>
              <a:ext uri="{FF2B5EF4-FFF2-40B4-BE49-F238E27FC236}">
                <a16:creationId xmlns:a16="http://schemas.microsoft.com/office/drawing/2014/main" id="{D047F33A-447F-CE98-E8D3-E8B7AE681319}"/>
              </a:ext>
            </a:extLst>
          </p:cNvPr>
          <p:cNvGraphicFramePr>
            <a:graphicFrameLocks noGrp="1"/>
          </p:cNvGraphicFramePr>
          <p:nvPr>
            <p:extLst>
              <p:ext uri="{D42A27DB-BD31-4B8C-83A1-F6EECF244321}">
                <p14:modId xmlns:p14="http://schemas.microsoft.com/office/powerpoint/2010/main" val="1855732472"/>
              </p:ext>
            </p:extLst>
          </p:nvPr>
        </p:nvGraphicFramePr>
        <p:xfrm>
          <a:off x="2808288" y="2125416"/>
          <a:ext cx="3419909" cy="1854000"/>
        </p:xfrm>
        <a:graphic>
          <a:graphicData uri="http://schemas.openxmlformats.org/drawingml/2006/table">
            <a:tbl>
              <a:tblPr firstRow="1" bandRow="1">
                <a:tableStyleId>{E8034E78-7F5D-4C2E-B375-FC64B27BC917}</a:tableStyleId>
              </a:tblPr>
              <a:tblGrid>
                <a:gridCol w="1485451">
                  <a:extLst>
                    <a:ext uri="{9D8B030D-6E8A-4147-A177-3AD203B41FA5}">
                      <a16:colId xmlns:a16="http://schemas.microsoft.com/office/drawing/2014/main" val="2883043134"/>
                    </a:ext>
                  </a:extLst>
                </a:gridCol>
                <a:gridCol w="1934458">
                  <a:extLst>
                    <a:ext uri="{9D8B030D-6E8A-4147-A177-3AD203B41FA5}">
                      <a16:colId xmlns:a16="http://schemas.microsoft.com/office/drawing/2014/main" val="3678475403"/>
                    </a:ext>
                  </a:extLst>
                </a:gridCol>
              </a:tblGrid>
              <a:tr h="370800">
                <a:tc>
                  <a:txBody>
                    <a:bodyPr/>
                    <a:lstStyle/>
                    <a:p>
                      <a:r>
                        <a:rPr lang="en-GB" sz="1200" b="1" dirty="0"/>
                        <a:t>Dimension</a:t>
                      </a:r>
                      <a:endParaRPr lang="nl-NL" sz="1200" b="1" dirty="0"/>
                    </a:p>
                  </a:txBody>
                  <a:tcPr marL="108000" anchor="ctr">
                    <a:lnL>
                      <a:noFill/>
                    </a:lnL>
                    <a:lnR w="12700" cap="flat" cmpd="sng" algn="ctr">
                      <a:solidFill>
                        <a:schemeClr val="bg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solidFill>
                      <a:schemeClr val="accent2"/>
                    </a:solidFill>
                  </a:tcPr>
                </a:tc>
                <a:tc>
                  <a:txBody>
                    <a:bodyPr/>
                    <a:lstStyle/>
                    <a:p>
                      <a:r>
                        <a:rPr lang="en-GB" sz="1200" b="1" dirty="0"/>
                        <a:t>Example </a:t>
                      </a:r>
                      <a:endParaRPr lang="nl-NL" sz="1200" b="1" dirty="0"/>
                    </a:p>
                  </a:txBody>
                  <a:tcPr marL="108000" anchor="ctr">
                    <a:lnL w="12700" cap="flat" cmpd="sng" algn="ctr">
                      <a:solidFill>
                        <a:schemeClr val="bg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59355985"/>
                  </a:ext>
                </a:extLst>
              </a:tr>
              <a:tr h="370800">
                <a:tc>
                  <a:txBody>
                    <a:bodyPr/>
                    <a:lstStyle/>
                    <a:p>
                      <a:r>
                        <a:rPr lang="en-GB" sz="1200" b="0" dirty="0">
                          <a:solidFill>
                            <a:schemeClr val="accent2"/>
                          </a:solidFill>
                        </a:rPr>
                        <a:t>Product</a:t>
                      </a:r>
                      <a:endParaRPr lang="nl-NL" sz="1200" b="0" dirty="0">
                        <a:solidFill>
                          <a:schemeClr val="accent2"/>
                        </a:solidFill>
                      </a:endParaRPr>
                    </a:p>
                  </a:txBody>
                  <a:tcPr marL="108000"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Strawberry</a:t>
                      </a:r>
                      <a:endParaRPr lang="nl-NL" sz="1200" b="0" dirty="0">
                        <a:solidFill>
                          <a:schemeClr val="tx1"/>
                        </a:solidFill>
                      </a:endParaRPr>
                    </a:p>
                  </a:txBody>
                  <a:tcPr marL="108000" anchor="ctr">
                    <a:lnL>
                      <a:noFill/>
                    </a:lnL>
                    <a:lnR>
                      <a:noFill/>
                    </a:lnR>
                    <a:lnT w="254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89038"/>
                  </a:ext>
                </a:extLst>
              </a:tr>
              <a:tr h="370800">
                <a:tc>
                  <a:txBody>
                    <a:bodyPr/>
                    <a:lstStyle/>
                    <a:p>
                      <a:r>
                        <a:rPr lang="en-GB" sz="1200" b="0" dirty="0">
                          <a:solidFill>
                            <a:schemeClr val="accent2"/>
                          </a:solidFill>
                        </a:rPr>
                        <a:t>Boundary</a:t>
                      </a:r>
                      <a:endParaRPr lang="nl-NL" sz="1200" b="0" dirty="0">
                        <a:solidFill>
                          <a:schemeClr val="accent2"/>
                        </a:solidFill>
                      </a:endParaRPr>
                    </a:p>
                  </a:txBody>
                  <a:tcPr marL="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Farm location</a:t>
                      </a:r>
                      <a:endParaRPr lang="nl-NL" sz="1200" b="0" dirty="0">
                        <a:solidFill>
                          <a:schemeClr val="tx1"/>
                        </a:solidFill>
                      </a:endParaRPr>
                    </a:p>
                  </a:txBody>
                  <a:tcPr marL="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4282412"/>
                  </a:ext>
                </a:extLst>
              </a:tr>
              <a:tr h="370800">
                <a:tc>
                  <a:txBody>
                    <a:bodyPr/>
                    <a:lstStyle/>
                    <a:p>
                      <a:r>
                        <a:rPr lang="en-GB" sz="1200" b="0" dirty="0">
                          <a:solidFill>
                            <a:schemeClr val="accent2"/>
                          </a:solidFill>
                        </a:rPr>
                        <a:t>SCL</a:t>
                      </a:r>
                      <a:endParaRPr lang="nl-NL" sz="1200" b="0" dirty="0">
                        <a:solidFill>
                          <a:schemeClr val="accent2"/>
                        </a:solidFill>
                      </a:endParaRPr>
                    </a:p>
                  </a:txBody>
                  <a:tcPr marL="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Farm Janssen</a:t>
                      </a:r>
                      <a:endParaRPr lang="nl-NL" sz="1200" b="0" dirty="0">
                        <a:solidFill>
                          <a:schemeClr val="tx1"/>
                        </a:solidFill>
                      </a:endParaRPr>
                    </a:p>
                  </a:txBody>
                  <a:tcPr marL="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8232092"/>
                  </a:ext>
                </a:extLst>
              </a:tr>
              <a:tr h="370800">
                <a:tc>
                  <a:txBody>
                    <a:bodyPr/>
                    <a:lstStyle/>
                    <a:p>
                      <a:r>
                        <a:rPr lang="en-GB" sz="1200" b="0" dirty="0">
                          <a:solidFill>
                            <a:schemeClr val="accent2"/>
                          </a:solidFill>
                        </a:rPr>
                        <a:t>Time</a:t>
                      </a:r>
                      <a:endParaRPr lang="nl-NL" sz="1200" b="0" dirty="0">
                        <a:solidFill>
                          <a:schemeClr val="accent2"/>
                        </a:solidFill>
                      </a:endParaRPr>
                    </a:p>
                  </a:txBody>
                  <a:tcPr marL="10800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GB" sz="1200" b="0" dirty="0">
                          <a:solidFill>
                            <a:schemeClr val="tx1"/>
                          </a:solidFill>
                        </a:rPr>
                        <a:t>Summer 2023</a:t>
                      </a:r>
                      <a:endParaRPr lang="nl-NL" sz="1200" b="0" dirty="0">
                        <a:solidFill>
                          <a:schemeClr val="tx1"/>
                        </a:solidFill>
                      </a:endParaRPr>
                    </a:p>
                  </a:txBody>
                  <a:tcPr marL="10800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20457926"/>
                  </a:ext>
                </a:extLst>
              </a:tr>
            </a:tbl>
          </a:graphicData>
        </a:graphic>
      </p:graphicFrame>
      <p:sp>
        <p:nvSpPr>
          <p:cNvPr id="10" name="Slide Number Placeholder 9">
            <a:extLst>
              <a:ext uri="{FF2B5EF4-FFF2-40B4-BE49-F238E27FC236}">
                <a16:creationId xmlns:a16="http://schemas.microsoft.com/office/drawing/2014/main" id="{6194EA3E-99FE-3721-7F72-885A34CC926F}"/>
              </a:ext>
            </a:extLst>
          </p:cNvPr>
          <p:cNvSpPr>
            <a:spLocks noGrp="1"/>
          </p:cNvSpPr>
          <p:nvPr>
            <p:ph type="sldNum" sz="quarter" idx="11"/>
          </p:nvPr>
        </p:nvSpPr>
        <p:spPr/>
        <p:txBody>
          <a:bodyPr/>
          <a:lstStyle/>
          <a:p>
            <a:fld id="{F25965E0-7062-474C-8671-DB3A3CE669B0}" type="slidenum">
              <a:rPr lang="nl-NL" smtClean="0"/>
              <a:pPr/>
              <a:t>40</a:t>
            </a:fld>
            <a:endParaRPr lang="nl-NL" dirty="0"/>
          </a:p>
        </p:txBody>
      </p:sp>
    </p:spTree>
    <p:extLst>
      <p:ext uri="{BB962C8B-B14F-4D97-AF65-F5344CB8AC3E}">
        <p14:creationId xmlns:p14="http://schemas.microsoft.com/office/powerpoint/2010/main" val="2772355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EAD039C-3079-A52A-F80C-41296905D886}"/>
              </a:ext>
            </a:extLst>
          </p:cNvPr>
          <p:cNvSpPr>
            <a:spLocks noGrp="1"/>
          </p:cNvSpPr>
          <p:nvPr>
            <p:ph type="body" sz="quarter" idx="10"/>
          </p:nvPr>
        </p:nvSpPr>
        <p:spPr/>
        <p:txBody>
          <a:bodyPr/>
          <a:lstStyle/>
          <a:p>
            <a:r>
              <a:rPr lang="en-US" dirty="0"/>
              <a:t>Examples:</a:t>
            </a:r>
          </a:p>
          <a:p>
            <a:pPr lvl="1"/>
            <a:r>
              <a:rPr lang="en-US" dirty="0"/>
              <a:t>weight in tons</a:t>
            </a:r>
          </a:p>
          <a:p>
            <a:pPr lvl="1"/>
            <a:r>
              <a:rPr lang="en-US" dirty="0"/>
              <a:t>purchase/sales value</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US" dirty="0"/>
              <a:t>Own goal(s) -  </a:t>
            </a:r>
            <a:r>
              <a:rPr lang="en-US" dirty="0">
                <a:solidFill>
                  <a:schemeClr val="tx1"/>
                </a:solidFill>
              </a:rPr>
              <a:t>Quantification unit</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 name="Pijl: vijfhoek 18">
            <a:hlinkClick r:id="rId6" action="ppaction://hlinksldjump"/>
            <a:extLst>
              <a:ext uri="{FF2B5EF4-FFF2-40B4-BE49-F238E27FC236}">
                <a16:creationId xmlns:a16="http://schemas.microsoft.com/office/drawing/2014/main" id="{77DF2067-2696-FA24-F6F3-620C53274016}"/>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5" name="Rechthoek 6">
            <a:hlinkClick r:id="rId7" action="ppaction://hlinksldjump"/>
            <a:extLst>
              <a:ext uri="{FF2B5EF4-FFF2-40B4-BE49-F238E27FC236}">
                <a16:creationId xmlns:a16="http://schemas.microsoft.com/office/drawing/2014/main" id="{31F648A3-99E4-5B76-2D74-E38A92EB1BFD}"/>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0" name="TextBox 19">
            <a:extLst>
              <a:ext uri="{FF2B5EF4-FFF2-40B4-BE49-F238E27FC236}">
                <a16:creationId xmlns:a16="http://schemas.microsoft.com/office/drawing/2014/main" id="{676981A8-E84B-6A43-BE11-355B2E9AF917}"/>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22" name="TextBox 21">
            <a:hlinkClick r:id="" action="ppaction://hlinkshowjump?jump=lastslideviewed"/>
            <a:extLst>
              <a:ext uri="{FF2B5EF4-FFF2-40B4-BE49-F238E27FC236}">
                <a16:creationId xmlns:a16="http://schemas.microsoft.com/office/drawing/2014/main" id="{EDC62F57-4F5C-3711-38B2-CE2339679703}"/>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4" name="Vrije vorm: vorm 26">
            <a:hlinkClick r:id="rId8" action="ppaction://hlinksldjump"/>
            <a:extLst>
              <a:ext uri="{FF2B5EF4-FFF2-40B4-BE49-F238E27FC236}">
                <a16:creationId xmlns:a16="http://schemas.microsoft.com/office/drawing/2014/main" id="{DCF89047-D1BB-4DD4-EF4A-0F768BA18FC4}"/>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5" name="Vrije vorm: vorm 27">
            <a:hlinkClick r:id="rId9" action="ppaction://hlinksldjump"/>
            <a:extLst>
              <a:ext uri="{FF2B5EF4-FFF2-40B4-BE49-F238E27FC236}">
                <a16:creationId xmlns:a16="http://schemas.microsoft.com/office/drawing/2014/main" id="{E9961F7B-6BCE-2966-E2EB-690B663EA784}"/>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1" name="Vrije vorm: vorm 28">
            <a:hlinkClick r:id="rId10" action="ppaction://hlinksldjump"/>
            <a:extLst>
              <a:ext uri="{FF2B5EF4-FFF2-40B4-BE49-F238E27FC236}">
                <a16:creationId xmlns:a16="http://schemas.microsoft.com/office/drawing/2014/main" id="{BCEFE2BD-5709-3B44-5234-75AC19E01EB5}"/>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4" name="Vrije vorm: vorm 24">
            <a:hlinkClick r:id="rId11" action="ppaction://hlinksldjump"/>
            <a:extLst>
              <a:ext uri="{FF2B5EF4-FFF2-40B4-BE49-F238E27FC236}">
                <a16:creationId xmlns:a16="http://schemas.microsoft.com/office/drawing/2014/main" id="{661C2148-BA8C-78FA-C972-49A04CF27AB8}"/>
              </a:ext>
            </a:extLst>
          </p:cNvPr>
          <p:cNvSpPr/>
          <p:nvPr/>
        </p:nvSpPr>
        <p:spPr>
          <a:xfrm>
            <a:off x="3492379"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25" name="Vrije vorm: vorm 26">
            <a:hlinkClick r:id="rId12" action="ppaction://hlinksldjump"/>
            <a:extLst>
              <a:ext uri="{FF2B5EF4-FFF2-40B4-BE49-F238E27FC236}">
                <a16:creationId xmlns:a16="http://schemas.microsoft.com/office/drawing/2014/main" id="{0D1215DF-67E2-47CD-0320-B5E707BF28B1}"/>
              </a:ext>
            </a:extLst>
          </p:cNvPr>
          <p:cNvSpPr/>
          <p:nvPr/>
        </p:nvSpPr>
        <p:spPr>
          <a:xfrm>
            <a:off x="4904641"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26" name="Vrije vorm: vorm 27">
            <a:hlinkClick r:id="rId13" action="ppaction://hlinksldjump"/>
            <a:extLst>
              <a:ext uri="{FF2B5EF4-FFF2-40B4-BE49-F238E27FC236}">
                <a16:creationId xmlns:a16="http://schemas.microsoft.com/office/drawing/2014/main" id="{0A0FB5FB-AA0D-FDFB-D2F3-9B3C0DADD9F6}"/>
              </a:ext>
            </a:extLst>
          </p:cNvPr>
          <p:cNvSpPr/>
          <p:nvPr/>
        </p:nvSpPr>
        <p:spPr>
          <a:xfrm>
            <a:off x="5929200"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27" name="Vrije vorm: vorm 34">
            <a:hlinkClick r:id="rId14" action="ppaction://hlinksldjump"/>
            <a:extLst>
              <a:ext uri="{FF2B5EF4-FFF2-40B4-BE49-F238E27FC236}">
                <a16:creationId xmlns:a16="http://schemas.microsoft.com/office/drawing/2014/main" id="{84247475-9C3D-8FF9-9E72-E6E9B86DE851}"/>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4" name="Vrije vorm: vorm 16">
            <a:hlinkClick r:id="rId14" action="ppaction://hlinksldjump"/>
            <a:extLst>
              <a:ext uri="{FF2B5EF4-FFF2-40B4-BE49-F238E27FC236}">
                <a16:creationId xmlns:a16="http://schemas.microsoft.com/office/drawing/2014/main" id="{A73F8D79-188F-28B3-5904-8E8D029C5E43}"/>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6" name="TextBox 15">
            <a:hlinkClick r:id="rId15" action="ppaction://hlinksldjump"/>
            <a:extLst>
              <a:ext uri="{FF2B5EF4-FFF2-40B4-BE49-F238E27FC236}">
                <a16:creationId xmlns:a16="http://schemas.microsoft.com/office/drawing/2014/main" id="{82C57307-1379-BE46-A60A-84156CC32273}"/>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5"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0ED18A77-803E-DC64-0365-B6E8E3D348CC}"/>
              </a:ext>
            </a:extLst>
          </p:cNvPr>
          <p:cNvSpPr>
            <a:spLocks noGrp="1"/>
          </p:cNvSpPr>
          <p:nvPr>
            <p:ph type="sldNum" sz="quarter" idx="11"/>
          </p:nvPr>
        </p:nvSpPr>
        <p:spPr/>
        <p:txBody>
          <a:bodyPr/>
          <a:lstStyle/>
          <a:p>
            <a:fld id="{F25965E0-7062-474C-8671-DB3A3CE669B0}" type="slidenum">
              <a:rPr lang="nl-NL" smtClean="0"/>
              <a:pPr/>
              <a:t>41</a:t>
            </a:fld>
            <a:endParaRPr lang="nl-NL" dirty="0"/>
          </a:p>
        </p:txBody>
      </p:sp>
    </p:spTree>
    <p:extLst>
      <p:ext uri="{BB962C8B-B14F-4D97-AF65-F5344CB8AC3E}">
        <p14:creationId xmlns:p14="http://schemas.microsoft.com/office/powerpoint/2010/main" val="3634494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F9D8FA7-90B7-4CC4-8B00-2BB1B34A1D91}"/>
              </a:ext>
            </a:extLst>
          </p:cNvPr>
          <p:cNvSpPr>
            <a:spLocks noGrp="1"/>
          </p:cNvSpPr>
          <p:nvPr>
            <p:ph type="body" sz="quarter" idx="10"/>
          </p:nvPr>
        </p:nvSpPr>
        <p:spPr>
          <a:xfrm>
            <a:off x="2707274" y="1459473"/>
            <a:ext cx="5855993" cy="2471305"/>
          </a:xfrm>
        </p:spPr>
        <p:txBody>
          <a:bodyPr/>
          <a:lstStyle/>
          <a:p>
            <a:r>
              <a:rPr lang="en-US" dirty="0"/>
              <a:t>There are various definitions (see      ), and they are complex</a:t>
            </a:r>
          </a:p>
          <a:p>
            <a:endParaRPr lang="en-US" dirty="0"/>
          </a:p>
          <a:p>
            <a:r>
              <a:rPr lang="en-US" b="1" dirty="0"/>
              <a:t>Advice </a:t>
            </a:r>
          </a:p>
          <a:p>
            <a:pPr lvl="1"/>
            <a:r>
              <a:rPr lang="en-US" dirty="0"/>
              <a:t>Use a standard definition, since it will extend your options for communication (external, instead of internal only). Moreover, it is aligned with national and/or international, and eventually legally binding goals</a:t>
            </a:r>
          </a:p>
          <a:p>
            <a:pPr lvl="1"/>
            <a:r>
              <a:rPr lang="en-US" dirty="0"/>
              <a:t>To support the quantification, translate the definition of FL(W) to your business by classifying the side streams into what is called FL(W) and what is not</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Own goal(s) – Definition Food Loss (and Waste)</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6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50AFAB2F-3A4D-7A41-BDFF-F1902BA9DF2C}"/>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17" name="Pijl: vijfhoek 18">
            <a:hlinkClick r:id="rId6" action="ppaction://hlinksldjump"/>
            <a:extLst>
              <a:ext uri="{FF2B5EF4-FFF2-40B4-BE49-F238E27FC236}">
                <a16:creationId xmlns:a16="http://schemas.microsoft.com/office/drawing/2014/main" id="{1EBC658C-C222-F64B-9EC3-CF79B6A7A683}"/>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0" name="Rechthoek 6">
            <a:hlinkClick r:id="rId7" action="ppaction://hlinksldjump"/>
            <a:extLst>
              <a:ext uri="{FF2B5EF4-FFF2-40B4-BE49-F238E27FC236}">
                <a16:creationId xmlns:a16="http://schemas.microsoft.com/office/drawing/2014/main" id="{1F352485-E862-7D1B-ABB1-FC8339D96A1B}"/>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7" name="TextBox 6">
            <a:hlinkClick r:id="" action="ppaction://hlinkshowjump?jump=lastslideviewed"/>
            <a:extLst>
              <a:ext uri="{FF2B5EF4-FFF2-40B4-BE49-F238E27FC236}">
                <a16:creationId xmlns:a16="http://schemas.microsoft.com/office/drawing/2014/main" id="{0B0599B2-5EEA-933D-9EFE-6BAC49F40A3A}"/>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5" name="Vrije vorm: vorm 26">
            <a:hlinkClick r:id="rId8" action="ppaction://hlinksldjump"/>
            <a:extLst>
              <a:ext uri="{FF2B5EF4-FFF2-40B4-BE49-F238E27FC236}">
                <a16:creationId xmlns:a16="http://schemas.microsoft.com/office/drawing/2014/main" id="{0B5958C6-E405-1688-C88D-E49D205927D1}"/>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1" name="Vrije vorm: vorm 27">
            <a:hlinkClick r:id="rId9" action="ppaction://hlinksldjump"/>
            <a:extLst>
              <a:ext uri="{FF2B5EF4-FFF2-40B4-BE49-F238E27FC236}">
                <a16:creationId xmlns:a16="http://schemas.microsoft.com/office/drawing/2014/main" id="{7252CF77-79FB-C892-1913-34CD73C48D36}"/>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2" name="Vrije vorm: vorm 28">
            <a:hlinkClick r:id="rId10" action="ppaction://hlinksldjump"/>
            <a:extLst>
              <a:ext uri="{FF2B5EF4-FFF2-40B4-BE49-F238E27FC236}">
                <a16:creationId xmlns:a16="http://schemas.microsoft.com/office/drawing/2014/main" id="{E06B1968-7BDB-FDFD-59BD-92511456F7B9}"/>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2" name="Vrije vorm: vorm 24">
            <a:hlinkClick r:id="rId11" action="ppaction://hlinksldjump"/>
            <a:extLst>
              <a:ext uri="{FF2B5EF4-FFF2-40B4-BE49-F238E27FC236}">
                <a16:creationId xmlns:a16="http://schemas.microsoft.com/office/drawing/2014/main" id="{FA7ADCE9-BA22-A80C-0409-F21683DF1DFA}"/>
              </a:ext>
            </a:extLst>
          </p:cNvPr>
          <p:cNvSpPr/>
          <p:nvPr/>
        </p:nvSpPr>
        <p:spPr>
          <a:xfrm>
            <a:off x="3492379"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14" name="Vrije vorm: vorm 26">
            <a:hlinkClick r:id="rId12" action="ppaction://hlinksldjump"/>
            <a:extLst>
              <a:ext uri="{FF2B5EF4-FFF2-40B4-BE49-F238E27FC236}">
                <a16:creationId xmlns:a16="http://schemas.microsoft.com/office/drawing/2014/main" id="{79BA29E0-A507-C8A1-8C41-A08B4FA6D787}"/>
              </a:ext>
            </a:extLst>
          </p:cNvPr>
          <p:cNvSpPr/>
          <p:nvPr/>
        </p:nvSpPr>
        <p:spPr>
          <a:xfrm>
            <a:off x="4904641"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16" name="Vrije vorm: vorm 27">
            <a:hlinkClick r:id="rId13" action="ppaction://hlinksldjump"/>
            <a:extLst>
              <a:ext uri="{FF2B5EF4-FFF2-40B4-BE49-F238E27FC236}">
                <a16:creationId xmlns:a16="http://schemas.microsoft.com/office/drawing/2014/main" id="{C135EEFC-4D2C-D53B-E88A-32CEA41A578E}"/>
              </a:ext>
            </a:extLst>
          </p:cNvPr>
          <p:cNvSpPr/>
          <p:nvPr/>
        </p:nvSpPr>
        <p:spPr>
          <a:xfrm>
            <a:off x="5929200"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18" name="Vrije vorm: vorm 34">
            <a:hlinkClick r:id="rId14" action="ppaction://hlinksldjump"/>
            <a:extLst>
              <a:ext uri="{FF2B5EF4-FFF2-40B4-BE49-F238E27FC236}">
                <a16:creationId xmlns:a16="http://schemas.microsoft.com/office/drawing/2014/main" id="{33FA5487-118C-B3D1-26C4-A91ABC1EECB0}"/>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26" name="Vrije vorm: vorm 16">
            <a:hlinkClick r:id="rId14" action="ppaction://hlinksldjump"/>
            <a:extLst>
              <a:ext uri="{FF2B5EF4-FFF2-40B4-BE49-F238E27FC236}">
                <a16:creationId xmlns:a16="http://schemas.microsoft.com/office/drawing/2014/main" id="{10B99BE4-D7BA-E012-12C6-2D1BE2887677}"/>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23" name="TextBox 22">
            <a:hlinkClick r:id="rId15" action="ppaction://hlinksldjump"/>
            <a:extLst>
              <a:ext uri="{FF2B5EF4-FFF2-40B4-BE49-F238E27FC236}">
                <a16:creationId xmlns:a16="http://schemas.microsoft.com/office/drawing/2014/main" id="{891313D4-7CBD-2996-67FC-D5DA8FC5775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5"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4" name="Gelijkbenige driehoek 34">
            <a:hlinkClick r:id="rId16" action="ppaction://hlinksldjump"/>
            <a:extLst>
              <a:ext uri="{FF2B5EF4-FFF2-40B4-BE49-F238E27FC236}">
                <a16:creationId xmlns:a16="http://schemas.microsoft.com/office/drawing/2014/main" id="{CF6EDD69-A60B-1D16-30E5-6BBF3BC8FAA1}"/>
              </a:ext>
            </a:extLst>
          </p:cNvPr>
          <p:cNvSpPr/>
          <p:nvPr/>
        </p:nvSpPr>
        <p:spPr>
          <a:xfrm rot="5400000">
            <a:off x="5094356" y="1520286"/>
            <a:ext cx="221688" cy="19111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 name="Slide Number Placeholder 3">
            <a:extLst>
              <a:ext uri="{FF2B5EF4-FFF2-40B4-BE49-F238E27FC236}">
                <a16:creationId xmlns:a16="http://schemas.microsoft.com/office/drawing/2014/main" id="{929918DA-81CF-840E-623F-6DB159512F2D}"/>
              </a:ext>
            </a:extLst>
          </p:cNvPr>
          <p:cNvSpPr>
            <a:spLocks noGrp="1"/>
          </p:cNvSpPr>
          <p:nvPr>
            <p:ph type="sldNum" sz="quarter" idx="11"/>
          </p:nvPr>
        </p:nvSpPr>
        <p:spPr/>
        <p:txBody>
          <a:bodyPr/>
          <a:lstStyle/>
          <a:p>
            <a:fld id="{F25965E0-7062-474C-8671-DB3A3CE669B0}" type="slidenum">
              <a:rPr lang="nl-NL" smtClean="0"/>
              <a:pPr/>
              <a:t>42</a:t>
            </a:fld>
            <a:endParaRPr lang="nl-NL" dirty="0"/>
          </a:p>
        </p:txBody>
      </p:sp>
    </p:spTree>
    <p:extLst>
      <p:ext uri="{BB962C8B-B14F-4D97-AF65-F5344CB8AC3E}">
        <p14:creationId xmlns:p14="http://schemas.microsoft.com/office/powerpoint/2010/main" val="453388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Examples of </a:t>
            </a:r>
            <a:r>
              <a:rPr lang="en-US" dirty="0">
                <a:solidFill>
                  <a:schemeClr val="accent2"/>
                </a:solidFill>
              </a:rPr>
              <a:t>quantification indicators</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Pijl: vijfhoek 18">
            <a:hlinkClick r:id="rId6" action="ppaction://hlinksldjump"/>
            <a:extLst>
              <a:ext uri="{FF2B5EF4-FFF2-40B4-BE49-F238E27FC236}">
                <a16:creationId xmlns:a16="http://schemas.microsoft.com/office/drawing/2014/main" id="{ECB477C3-DEB7-E35A-A1B0-EEE0819F5030}"/>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3" name="Rechthoek 6">
            <a:hlinkClick r:id="rId7" action="ppaction://hlinksldjump"/>
            <a:extLst>
              <a:ext uri="{FF2B5EF4-FFF2-40B4-BE49-F238E27FC236}">
                <a16:creationId xmlns:a16="http://schemas.microsoft.com/office/drawing/2014/main" id="{21728D93-2192-8F5C-37FF-8D5E1FE1FDF2}"/>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2" name="TextBox 21">
            <a:hlinkClick r:id="" action="ppaction://hlinkshowjump?jump=lastslideviewed"/>
            <a:extLst>
              <a:ext uri="{FF2B5EF4-FFF2-40B4-BE49-F238E27FC236}">
                <a16:creationId xmlns:a16="http://schemas.microsoft.com/office/drawing/2014/main" id="{85E0DE9D-55CF-83C1-49C7-EB47AFAEE8EF}"/>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7" name="Vrije vorm: vorm 26">
            <a:hlinkClick r:id="rId8" action="ppaction://hlinksldjump"/>
            <a:extLst>
              <a:ext uri="{FF2B5EF4-FFF2-40B4-BE49-F238E27FC236}">
                <a16:creationId xmlns:a16="http://schemas.microsoft.com/office/drawing/2014/main" id="{4B92FDAB-4390-9A25-5D02-5843B8DB0385}"/>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8" name="Vrije vorm: vorm 27">
            <a:hlinkClick r:id="rId9" action="ppaction://hlinksldjump"/>
            <a:extLst>
              <a:ext uri="{FF2B5EF4-FFF2-40B4-BE49-F238E27FC236}">
                <a16:creationId xmlns:a16="http://schemas.microsoft.com/office/drawing/2014/main" id="{3E34784F-4F07-3F7A-6A5E-2D99679B6688}"/>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0" name="Vrije vorm: vorm 28">
            <a:hlinkClick r:id="rId10" action="ppaction://hlinksldjump"/>
            <a:extLst>
              <a:ext uri="{FF2B5EF4-FFF2-40B4-BE49-F238E27FC236}">
                <a16:creationId xmlns:a16="http://schemas.microsoft.com/office/drawing/2014/main" id="{0783A039-4B0D-55E2-12C3-41510159A6EC}"/>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5" name="Vrije vorm: vorm 24">
            <a:hlinkClick r:id="rId11" action="ppaction://hlinksldjump"/>
            <a:extLst>
              <a:ext uri="{FF2B5EF4-FFF2-40B4-BE49-F238E27FC236}">
                <a16:creationId xmlns:a16="http://schemas.microsoft.com/office/drawing/2014/main" id="{986CF250-8298-5A46-A4A6-6B57C1E8101A}"/>
              </a:ext>
            </a:extLst>
          </p:cNvPr>
          <p:cNvSpPr/>
          <p:nvPr/>
        </p:nvSpPr>
        <p:spPr>
          <a:xfrm>
            <a:off x="3492379" y="561600"/>
            <a:ext cx="1363549" cy="201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Quantification unit</a:t>
            </a:r>
          </a:p>
        </p:txBody>
      </p:sp>
      <p:sp>
        <p:nvSpPr>
          <p:cNvPr id="14" name="Vrije vorm: vorm 26">
            <a:hlinkClick r:id="rId12" action="ppaction://hlinksldjump"/>
            <a:extLst>
              <a:ext uri="{FF2B5EF4-FFF2-40B4-BE49-F238E27FC236}">
                <a16:creationId xmlns:a16="http://schemas.microsoft.com/office/drawing/2014/main" id="{D27B500F-617B-2458-6CC1-028DA56D7F1A}"/>
              </a:ext>
            </a:extLst>
          </p:cNvPr>
          <p:cNvSpPr/>
          <p:nvPr/>
        </p:nvSpPr>
        <p:spPr>
          <a:xfrm>
            <a:off x="4904641" y="561600"/>
            <a:ext cx="975845"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Definition FLW</a:t>
            </a:r>
          </a:p>
        </p:txBody>
      </p:sp>
      <p:sp>
        <p:nvSpPr>
          <p:cNvPr id="16" name="Vrije vorm: vorm 27">
            <a:hlinkClick r:id="rId13" action="ppaction://hlinksldjump"/>
            <a:extLst>
              <a:ext uri="{FF2B5EF4-FFF2-40B4-BE49-F238E27FC236}">
                <a16:creationId xmlns:a16="http://schemas.microsoft.com/office/drawing/2014/main" id="{FDE7675F-A88C-0990-EE40-344E10C6736B}"/>
              </a:ext>
            </a:extLst>
          </p:cNvPr>
          <p:cNvSpPr/>
          <p:nvPr/>
        </p:nvSpPr>
        <p:spPr>
          <a:xfrm>
            <a:off x="5929200" y="561600"/>
            <a:ext cx="78019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Indicators</a:t>
            </a:r>
          </a:p>
        </p:txBody>
      </p:sp>
      <p:sp>
        <p:nvSpPr>
          <p:cNvPr id="19" name="Vrije vorm: vorm 34">
            <a:hlinkClick r:id="rId14" action="ppaction://hlinksldjump"/>
            <a:extLst>
              <a:ext uri="{FF2B5EF4-FFF2-40B4-BE49-F238E27FC236}">
                <a16:creationId xmlns:a16="http://schemas.microsoft.com/office/drawing/2014/main" id="{A0C8DBC6-6F47-E8F0-1777-8636DFAA7413}"/>
              </a:ext>
            </a:extLst>
          </p:cNvPr>
          <p:cNvSpPr/>
          <p:nvPr/>
        </p:nvSpPr>
        <p:spPr>
          <a:xfrm>
            <a:off x="2574390" y="561600"/>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Focus</a:t>
            </a:r>
          </a:p>
        </p:txBody>
      </p:sp>
      <p:sp>
        <p:nvSpPr>
          <p:cNvPr id="25" name="Vrije vorm: vorm 16">
            <a:hlinkClick r:id="rId14" action="ppaction://hlinksldjump"/>
            <a:extLst>
              <a:ext uri="{FF2B5EF4-FFF2-40B4-BE49-F238E27FC236}">
                <a16:creationId xmlns:a16="http://schemas.microsoft.com/office/drawing/2014/main" id="{0ACC1733-23C7-CCFC-4ABE-755808AB03A7}"/>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27" name="Arrow: Right 26">
            <a:hlinkClick r:id="rId15" action="ppaction://hlinksldjump"/>
            <a:extLst>
              <a:ext uri="{FF2B5EF4-FFF2-40B4-BE49-F238E27FC236}">
                <a16:creationId xmlns:a16="http://schemas.microsoft.com/office/drawing/2014/main" id="{0DCFE730-EFFE-A429-CED2-4D3160FAE5D7}"/>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1" name="TextBox 20">
            <a:extLst>
              <a:ext uri="{FF2B5EF4-FFF2-40B4-BE49-F238E27FC236}">
                <a16:creationId xmlns:a16="http://schemas.microsoft.com/office/drawing/2014/main" id="{6A0B954C-B791-FBA2-E2B7-2B74A8FB70B1}"/>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24" name="TextBox 23">
            <a:hlinkClick r:id="rId16" action="ppaction://hlinksldjump"/>
            <a:extLst>
              <a:ext uri="{FF2B5EF4-FFF2-40B4-BE49-F238E27FC236}">
                <a16:creationId xmlns:a16="http://schemas.microsoft.com/office/drawing/2014/main" id="{1B3C848A-A6EC-ABE6-00E7-ECE1F5784CD5}"/>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8" name="Tijdelijke aanduiding voor tekst 30">
            <a:extLst>
              <a:ext uri="{FF2B5EF4-FFF2-40B4-BE49-F238E27FC236}">
                <a16:creationId xmlns:a16="http://schemas.microsoft.com/office/drawing/2014/main" id="{D7BCDA69-0201-B91E-04B2-BFF5028E53D9}"/>
              </a:ext>
            </a:extLst>
          </p:cNvPr>
          <p:cNvSpPr>
            <a:spLocks noGrp="1"/>
          </p:cNvSpPr>
          <p:nvPr>
            <p:ph type="body" sz="quarter" idx="10"/>
          </p:nvPr>
        </p:nvSpPr>
        <p:spPr>
          <a:xfrm>
            <a:off x="2706688" y="1458913"/>
            <a:ext cx="5856287" cy="2778717"/>
          </a:xfrm>
        </p:spPr>
        <p:txBody>
          <a:bodyPr/>
          <a:lstStyle/>
          <a:p>
            <a:r>
              <a:rPr lang="en-US" dirty="0"/>
              <a:t>These indicators include the 5 choices made in 2a and 2b: </a:t>
            </a:r>
            <a:r>
              <a:rPr lang="en-US" i="1" dirty="0">
                <a:solidFill>
                  <a:schemeClr val="accent2"/>
                </a:solidFill>
              </a:rPr>
              <a:t>product, region, </a:t>
            </a:r>
            <a:br>
              <a:rPr lang="en-US" i="1" dirty="0">
                <a:solidFill>
                  <a:schemeClr val="accent2"/>
                </a:solidFill>
              </a:rPr>
            </a:br>
            <a:r>
              <a:rPr lang="en-US" i="1" dirty="0">
                <a:solidFill>
                  <a:schemeClr val="accent2"/>
                </a:solidFill>
              </a:rPr>
              <a:t>SCL, time period </a:t>
            </a:r>
            <a:r>
              <a:rPr lang="en-US" i="1" dirty="0"/>
              <a:t>and</a:t>
            </a:r>
            <a:r>
              <a:rPr lang="en-US" i="1" dirty="0">
                <a:solidFill>
                  <a:schemeClr val="accent2"/>
                </a:solidFill>
              </a:rPr>
              <a:t> quantification unit (=QU)</a:t>
            </a:r>
          </a:p>
          <a:p>
            <a:endParaRPr lang="en-GB" b="1" dirty="0"/>
          </a:p>
          <a:p>
            <a:r>
              <a:rPr lang="en-GB" b="1" dirty="0"/>
              <a:t>Examples of indicators that can be quantified: </a:t>
            </a:r>
          </a:p>
          <a:p>
            <a:pPr marL="228600" indent="-228600">
              <a:buClr>
                <a:schemeClr val="accent2"/>
              </a:buClr>
              <a:buSzPct val="100000"/>
              <a:buFont typeface="+mj-lt"/>
              <a:buAutoNum type="arabicPeriod"/>
            </a:pPr>
            <a:r>
              <a:rPr lang="en-GB" dirty="0"/>
              <a:t>FL </a:t>
            </a:r>
            <a:r>
              <a:rPr lang="en-GB" b="1" dirty="0">
                <a:solidFill>
                  <a:schemeClr val="accent2"/>
                </a:solidFill>
              </a:rPr>
              <a:t>weight</a:t>
            </a:r>
            <a:r>
              <a:rPr lang="en-GB" dirty="0">
                <a:solidFill>
                  <a:schemeClr val="accent2"/>
                </a:solidFill>
              </a:rPr>
              <a:t> (QU)</a:t>
            </a:r>
            <a:r>
              <a:rPr lang="en-GB" dirty="0"/>
              <a:t> in a </a:t>
            </a:r>
            <a:r>
              <a:rPr lang="en-GB" b="1" dirty="0">
                <a:solidFill>
                  <a:schemeClr val="accent2"/>
                </a:solidFill>
              </a:rPr>
              <a:t>year</a:t>
            </a:r>
            <a:r>
              <a:rPr lang="en-GB" dirty="0">
                <a:solidFill>
                  <a:schemeClr val="accent2"/>
                </a:solidFill>
              </a:rPr>
              <a:t> (time period)</a:t>
            </a:r>
            <a:r>
              <a:rPr lang="en-GB" dirty="0"/>
              <a:t> for </a:t>
            </a:r>
            <a:r>
              <a:rPr lang="en-GB" b="1" dirty="0">
                <a:solidFill>
                  <a:schemeClr val="accent2"/>
                </a:solidFill>
              </a:rPr>
              <a:t>banana</a:t>
            </a:r>
            <a:r>
              <a:rPr lang="en-GB" dirty="0">
                <a:solidFill>
                  <a:schemeClr val="accent2"/>
                </a:solidFill>
              </a:rPr>
              <a:t> (product)</a:t>
            </a:r>
            <a:r>
              <a:rPr lang="en-GB" dirty="0"/>
              <a:t> at </a:t>
            </a:r>
            <a:r>
              <a:rPr lang="en-GB" b="1" dirty="0">
                <a:solidFill>
                  <a:schemeClr val="accent2"/>
                </a:solidFill>
              </a:rPr>
              <a:t>ripening stage </a:t>
            </a:r>
            <a:r>
              <a:rPr lang="en-GB" dirty="0">
                <a:solidFill>
                  <a:schemeClr val="accent2"/>
                </a:solidFill>
              </a:rPr>
              <a:t>(SCL)</a:t>
            </a:r>
            <a:r>
              <a:rPr lang="en-GB" dirty="0"/>
              <a:t> in the </a:t>
            </a:r>
            <a:r>
              <a:rPr lang="en-GB" b="1" dirty="0">
                <a:solidFill>
                  <a:schemeClr val="accent2"/>
                </a:solidFill>
              </a:rPr>
              <a:t>NL</a:t>
            </a:r>
            <a:r>
              <a:rPr lang="en-GB" dirty="0">
                <a:solidFill>
                  <a:schemeClr val="accent2"/>
                </a:solidFill>
              </a:rPr>
              <a:t> (region)</a:t>
            </a:r>
            <a:r>
              <a:rPr lang="en-GB" dirty="0"/>
              <a:t> </a:t>
            </a:r>
          </a:p>
          <a:p>
            <a:pPr marL="228600" indent="-228600">
              <a:buClr>
                <a:schemeClr val="accent2"/>
              </a:buClr>
              <a:buSzPct val="100000"/>
              <a:buFont typeface="+mj-lt"/>
              <a:buAutoNum type="arabicPeriod"/>
            </a:pPr>
            <a:r>
              <a:rPr lang="en-GB" dirty="0"/>
              <a:t>FL </a:t>
            </a:r>
            <a:r>
              <a:rPr lang="en-GB" b="1" dirty="0">
                <a:solidFill>
                  <a:schemeClr val="accent2"/>
                </a:solidFill>
              </a:rPr>
              <a:t>value</a:t>
            </a:r>
            <a:r>
              <a:rPr lang="en-GB" dirty="0">
                <a:solidFill>
                  <a:schemeClr val="accent2"/>
                </a:solidFill>
              </a:rPr>
              <a:t> (QU)</a:t>
            </a:r>
            <a:r>
              <a:rPr lang="en-GB" dirty="0"/>
              <a:t> in tons in </a:t>
            </a:r>
            <a:r>
              <a:rPr lang="en-GB" b="1" dirty="0">
                <a:solidFill>
                  <a:schemeClr val="accent2"/>
                </a:solidFill>
              </a:rPr>
              <a:t>per season </a:t>
            </a:r>
            <a:r>
              <a:rPr lang="en-GB" dirty="0">
                <a:solidFill>
                  <a:schemeClr val="accent2"/>
                </a:solidFill>
              </a:rPr>
              <a:t>(time period)</a:t>
            </a:r>
            <a:r>
              <a:rPr lang="en-GB" dirty="0"/>
              <a:t> for the </a:t>
            </a:r>
            <a:r>
              <a:rPr lang="en-GB" b="1" dirty="0">
                <a:solidFill>
                  <a:schemeClr val="accent2"/>
                </a:solidFill>
              </a:rPr>
              <a:t>strawberries</a:t>
            </a:r>
            <a:r>
              <a:rPr lang="en-GB" dirty="0">
                <a:solidFill>
                  <a:schemeClr val="accent2"/>
                </a:solidFill>
              </a:rPr>
              <a:t> (product)</a:t>
            </a:r>
            <a:r>
              <a:rPr lang="en-GB" dirty="0"/>
              <a:t> at </a:t>
            </a:r>
            <a:r>
              <a:rPr lang="en-GB" b="1" dirty="0">
                <a:solidFill>
                  <a:schemeClr val="accent2"/>
                </a:solidFill>
              </a:rPr>
              <a:t>our farm </a:t>
            </a:r>
            <a:r>
              <a:rPr lang="en-GB" dirty="0">
                <a:solidFill>
                  <a:schemeClr val="accent2"/>
                </a:solidFill>
              </a:rPr>
              <a:t>(SCL)</a:t>
            </a:r>
            <a:r>
              <a:rPr lang="en-GB" dirty="0"/>
              <a:t> in </a:t>
            </a:r>
            <a:r>
              <a:rPr lang="en-GB" b="1" dirty="0">
                <a:solidFill>
                  <a:schemeClr val="accent2"/>
                </a:solidFill>
              </a:rPr>
              <a:t>Venlo</a:t>
            </a:r>
            <a:r>
              <a:rPr lang="en-GB" dirty="0">
                <a:solidFill>
                  <a:schemeClr val="accent2"/>
                </a:solidFill>
              </a:rPr>
              <a:t> (region)</a:t>
            </a:r>
            <a:r>
              <a:rPr lang="en-GB" dirty="0"/>
              <a:t> </a:t>
            </a:r>
          </a:p>
          <a:p>
            <a:pPr marL="228600" indent="-228600">
              <a:buClr>
                <a:schemeClr val="accent2"/>
              </a:buClr>
              <a:buSzPct val="100000"/>
              <a:buFont typeface="+mj-lt"/>
              <a:buAutoNum type="arabicPeriod"/>
            </a:pPr>
            <a:r>
              <a:rPr lang="en-GB" dirty="0"/>
              <a:t>FL </a:t>
            </a:r>
            <a:r>
              <a:rPr lang="en-GB" b="1" dirty="0">
                <a:solidFill>
                  <a:schemeClr val="accent2"/>
                </a:solidFill>
              </a:rPr>
              <a:t>% in weight </a:t>
            </a:r>
            <a:r>
              <a:rPr lang="en-GB" dirty="0">
                <a:solidFill>
                  <a:schemeClr val="accent2"/>
                </a:solidFill>
              </a:rPr>
              <a:t>(QU)</a:t>
            </a:r>
            <a:r>
              <a:rPr lang="en-GB" dirty="0"/>
              <a:t> </a:t>
            </a:r>
            <a:r>
              <a:rPr lang="en-GB" b="1" dirty="0">
                <a:solidFill>
                  <a:schemeClr val="accent2"/>
                </a:solidFill>
              </a:rPr>
              <a:t>per week </a:t>
            </a:r>
            <a:r>
              <a:rPr lang="en-GB" dirty="0">
                <a:solidFill>
                  <a:schemeClr val="accent2"/>
                </a:solidFill>
              </a:rPr>
              <a:t>(time period)</a:t>
            </a:r>
            <a:r>
              <a:rPr lang="en-GB" dirty="0"/>
              <a:t> for our </a:t>
            </a:r>
            <a:r>
              <a:rPr lang="en-GB" b="1" dirty="0">
                <a:solidFill>
                  <a:schemeClr val="accent2"/>
                </a:solidFill>
              </a:rPr>
              <a:t>broccoli</a:t>
            </a:r>
            <a:r>
              <a:rPr lang="en-GB" dirty="0">
                <a:solidFill>
                  <a:schemeClr val="accent2"/>
                </a:solidFill>
              </a:rPr>
              <a:t> (product) </a:t>
            </a:r>
            <a:r>
              <a:rPr lang="en-GB" b="1" dirty="0">
                <a:solidFill>
                  <a:schemeClr val="accent2"/>
                </a:solidFill>
              </a:rPr>
              <a:t>sorting line</a:t>
            </a:r>
            <a:r>
              <a:rPr lang="en-GB" dirty="0">
                <a:solidFill>
                  <a:schemeClr val="accent2"/>
                </a:solidFill>
              </a:rPr>
              <a:t> (SCL) </a:t>
            </a:r>
            <a:r>
              <a:rPr lang="en-GB" dirty="0"/>
              <a:t>in </a:t>
            </a:r>
            <a:r>
              <a:rPr lang="en-GB" b="1" dirty="0" err="1">
                <a:solidFill>
                  <a:schemeClr val="accent2"/>
                </a:solidFill>
              </a:rPr>
              <a:t>Oegstgeest</a:t>
            </a:r>
            <a:r>
              <a:rPr lang="en-GB" dirty="0">
                <a:solidFill>
                  <a:schemeClr val="accent2"/>
                </a:solidFill>
              </a:rPr>
              <a:t> (region) </a:t>
            </a:r>
          </a:p>
        </p:txBody>
      </p:sp>
      <p:sp>
        <p:nvSpPr>
          <p:cNvPr id="2" name="Slide Number Placeholder 1">
            <a:extLst>
              <a:ext uri="{FF2B5EF4-FFF2-40B4-BE49-F238E27FC236}">
                <a16:creationId xmlns:a16="http://schemas.microsoft.com/office/drawing/2014/main" id="{15B6D8F1-E7C3-F3D2-DC7A-87DA7346F2E1}"/>
              </a:ext>
            </a:extLst>
          </p:cNvPr>
          <p:cNvSpPr>
            <a:spLocks noGrp="1"/>
          </p:cNvSpPr>
          <p:nvPr>
            <p:ph type="sldNum" sz="quarter" idx="11"/>
          </p:nvPr>
        </p:nvSpPr>
        <p:spPr/>
        <p:txBody>
          <a:bodyPr/>
          <a:lstStyle/>
          <a:p>
            <a:fld id="{F25965E0-7062-474C-8671-DB3A3CE669B0}" type="slidenum">
              <a:rPr lang="nl-NL" smtClean="0"/>
              <a:pPr/>
              <a:t>43</a:t>
            </a:fld>
            <a:endParaRPr lang="nl-NL" dirty="0"/>
          </a:p>
        </p:txBody>
      </p:sp>
    </p:spTree>
    <p:extLst>
      <p:ext uri="{BB962C8B-B14F-4D97-AF65-F5344CB8AC3E}">
        <p14:creationId xmlns:p14="http://schemas.microsoft.com/office/powerpoint/2010/main" val="3100881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45C1706-B089-4C8B-3837-32AA2A763194}"/>
              </a:ext>
            </a:extLst>
          </p:cNvPr>
          <p:cNvSpPr>
            <a:spLocks noGrp="1"/>
          </p:cNvSpPr>
          <p:nvPr>
            <p:ph type="body" sz="quarter" idx="10"/>
          </p:nvPr>
        </p:nvSpPr>
        <p:spPr>
          <a:xfrm>
            <a:off x="2707274" y="1459473"/>
            <a:ext cx="5855993" cy="2471305"/>
          </a:xfrm>
        </p:spPr>
        <p:txBody>
          <a:bodyPr/>
          <a:lstStyle/>
          <a:p>
            <a:r>
              <a:rPr lang="en-US" dirty="0"/>
              <a:t>The indicators all include the words ‘Food Loss’. It is important to stress that the meaning of ‘Food loss’ very much depends on the definition that is selected. Hence quantification may vary with respect to</a:t>
            </a:r>
          </a:p>
          <a:p>
            <a:pPr lvl="1"/>
            <a:r>
              <a:rPr lang="en-US" dirty="0"/>
              <a:t>include unavoidable/inedible</a:t>
            </a:r>
          </a:p>
          <a:p>
            <a:pPr lvl="1"/>
            <a:r>
              <a:rPr lang="en-US" dirty="0"/>
              <a:t>what destinations are considered as ‘Food Loss’</a:t>
            </a:r>
          </a:p>
          <a:p>
            <a:pPr lvl="1"/>
            <a:r>
              <a:rPr lang="en-US" dirty="0"/>
              <a:t>what part of the producer SCL is included (e.g. harvest yes or no)</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Important final remark</a:t>
            </a:r>
          </a:p>
        </p:txBody>
      </p:sp>
      <p:sp>
        <p:nvSpPr>
          <p:cNvPr id="7" name="Rechthoek 6">
            <a:hlinkClick r:id="rId2"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Pijl: vijfhoek 18">
            <a:hlinkClick r:id="rId6" action="ppaction://hlinksldjump"/>
            <a:extLst>
              <a:ext uri="{FF2B5EF4-FFF2-40B4-BE49-F238E27FC236}">
                <a16:creationId xmlns:a16="http://schemas.microsoft.com/office/drawing/2014/main" id="{ECB477C3-DEB7-E35A-A1B0-EEE0819F5030}"/>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3" name="Rechthoek 6">
            <a:hlinkClick r:id="rId7" action="ppaction://hlinksldjump"/>
            <a:extLst>
              <a:ext uri="{FF2B5EF4-FFF2-40B4-BE49-F238E27FC236}">
                <a16:creationId xmlns:a16="http://schemas.microsoft.com/office/drawing/2014/main" id="{21728D93-2192-8F5C-37FF-8D5E1FE1FDF2}"/>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2" name="TextBox 21">
            <a:hlinkClick r:id="" action="ppaction://hlinkshowjump?jump=lastslideviewed"/>
            <a:extLst>
              <a:ext uri="{FF2B5EF4-FFF2-40B4-BE49-F238E27FC236}">
                <a16:creationId xmlns:a16="http://schemas.microsoft.com/office/drawing/2014/main" id="{85E0DE9D-55CF-83C1-49C7-EB47AFAEE8EF}"/>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E6D41AE-4AC3-85FA-BF3D-2CA084842B49}"/>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8" action="ppaction://hlinksldjump"/>
            <a:extLst>
              <a:ext uri="{FF2B5EF4-FFF2-40B4-BE49-F238E27FC236}">
                <a16:creationId xmlns:a16="http://schemas.microsoft.com/office/drawing/2014/main" id="{581110B9-79CE-8717-A9B1-70E5956DB4F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53EB71BA-A08E-C19F-51CE-0DFF6D84983D}"/>
              </a:ext>
            </a:extLst>
          </p:cNvPr>
          <p:cNvSpPr>
            <a:spLocks noGrp="1"/>
          </p:cNvSpPr>
          <p:nvPr>
            <p:ph type="sldNum" sz="quarter" idx="11"/>
          </p:nvPr>
        </p:nvSpPr>
        <p:spPr/>
        <p:txBody>
          <a:bodyPr/>
          <a:lstStyle/>
          <a:p>
            <a:fld id="{F25965E0-7062-474C-8671-DB3A3CE669B0}" type="slidenum">
              <a:rPr lang="nl-NL" smtClean="0"/>
              <a:pPr/>
              <a:t>44</a:t>
            </a:fld>
            <a:endParaRPr lang="nl-NL" dirty="0"/>
          </a:p>
        </p:txBody>
      </p:sp>
    </p:spTree>
    <p:extLst>
      <p:ext uri="{BB962C8B-B14F-4D97-AF65-F5344CB8AC3E}">
        <p14:creationId xmlns:p14="http://schemas.microsoft.com/office/powerpoint/2010/main" val="631497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09199-E9D1-C202-5262-3633A85F1742}"/>
              </a:ext>
            </a:extLst>
          </p:cNvPr>
          <p:cNvPicPr>
            <a:picLocks noChangeAspect="1"/>
          </p:cNvPicPr>
          <p:nvPr/>
        </p:nvPicPr>
        <p:blipFill>
          <a:blip r:embed="rId2"/>
          <a:stretch>
            <a:fillRect/>
          </a:stretch>
        </p:blipFill>
        <p:spPr>
          <a:xfrm>
            <a:off x="2501194" y="875103"/>
            <a:ext cx="6332670" cy="3142587"/>
          </a:xfrm>
          <a:prstGeom prst="rect">
            <a:avLst/>
          </a:prstGeom>
        </p:spPr>
      </p:pic>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6688" y="305489"/>
            <a:ext cx="5856287" cy="334962"/>
          </a:xfrm>
        </p:spPr>
        <p:txBody>
          <a:bodyPr/>
          <a:lstStyle/>
          <a:p>
            <a:r>
              <a:rPr lang="en-US" dirty="0"/>
              <a:t>Food waste hierarchy (Moerman)</a:t>
            </a:r>
          </a:p>
        </p:txBody>
      </p:sp>
      <p:sp>
        <p:nvSpPr>
          <p:cNvPr id="7" name="Rechthoek 6">
            <a:hlinkClick r:id="rId3" action="ppaction://hlinksldjump"/>
            <a:extLst>
              <a:ext uri="{FF2B5EF4-FFF2-40B4-BE49-F238E27FC236}">
                <a16:creationId xmlns:a16="http://schemas.microsoft.com/office/drawing/2014/main" id="{BC251ECF-4161-AEEF-3BBB-A31654876A72}"/>
              </a:ext>
            </a:extLst>
          </p:cNvPr>
          <p:cNvSpPr/>
          <p:nvPr/>
        </p:nvSpPr>
        <p:spPr>
          <a:xfrm>
            <a:off x="381000" y="115583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4" action="ppaction://hlinksldjump"/>
            <a:extLst>
              <a:ext uri="{FF2B5EF4-FFF2-40B4-BE49-F238E27FC236}">
                <a16:creationId xmlns:a16="http://schemas.microsoft.com/office/drawing/2014/main" id="{01C7EB31-B981-E465-EF88-FEBE28418E24}"/>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5" action="ppaction://hlinksldjump"/>
            <a:extLst>
              <a:ext uri="{FF2B5EF4-FFF2-40B4-BE49-F238E27FC236}">
                <a16:creationId xmlns:a16="http://schemas.microsoft.com/office/drawing/2014/main" id="{06C043D2-AF20-9080-C5CF-5AF23FF7FF7B}"/>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6" action="ppaction://hlinksldjump"/>
            <a:extLst>
              <a:ext uri="{FF2B5EF4-FFF2-40B4-BE49-F238E27FC236}">
                <a16:creationId xmlns:a16="http://schemas.microsoft.com/office/drawing/2014/main" id="{6EA2DAB3-D62F-33BA-6BEB-A84E7B4A7DBD}"/>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Pijl: vijfhoek 18">
            <a:hlinkClick r:id="rId7" action="ppaction://hlinksldjump"/>
            <a:extLst>
              <a:ext uri="{FF2B5EF4-FFF2-40B4-BE49-F238E27FC236}">
                <a16:creationId xmlns:a16="http://schemas.microsoft.com/office/drawing/2014/main" id="{ECB477C3-DEB7-E35A-A1B0-EEE0819F5030}"/>
              </a:ext>
            </a:extLst>
          </p:cNvPr>
          <p:cNvSpPr/>
          <p:nvPr/>
        </p:nvSpPr>
        <p:spPr>
          <a:xfrm>
            <a:off x="381000" y="662400"/>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23" name="Rechthoek 6">
            <a:hlinkClick r:id="rId8" action="ppaction://hlinksldjump"/>
            <a:extLst>
              <a:ext uri="{FF2B5EF4-FFF2-40B4-BE49-F238E27FC236}">
                <a16:creationId xmlns:a16="http://schemas.microsoft.com/office/drawing/2014/main" id="{21728D93-2192-8F5C-37FF-8D5E1FE1FDF2}"/>
              </a:ext>
            </a:extLst>
          </p:cNvPr>
          <p:cNvSpPr/>
          <p:nvPr/>
        </p:nvSpPr>
        <p:spPr>
          <a:xfrm>
            <a:off x="381000" y="17430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2" name="TextBox 21">
            <a:hlinkClick r:id="" action="ppaction://hlinkshowjump?jump=lastslideviewed"/>
            <a:extLst>
              <a:ext uri="{FF2B5EF4-FFF2-40B4-BE49-F238E27FC236}">
                <a16:creationId xmlns:a16="http://schemas.microsoft.com/office/drawing/2014/main" id="{85E0DE9D-55CF-83C1-49C7-EB47AFAEE8EF}"/>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E6D41AE-4AC3-85FA-BF3D-2CA084842B49}"/>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4" name="Left Brace 13">
            <a:extLst>
              <a:ext uri="{FF2B5EF4-FFF2-40B4-BE49-F238E27FC236}">
                <a16:creationId xmlns:a16="http://schemas.microsoft.com/office/drawing/2014/main" id="{D992894D-26D9-ADA4-4421-A9AFF563BA83}"/>
              </a:ext>
            </a:extLst>
          </p:cNvPr>
          <p:cNvSpPr/>
          <p:nvPr/>
        </p:nvSpPr>
        <p:spPr>
          <a:xfrm rot="19812566">
            <a:off x="4029199" y="2705613"/>
            <a:ext cx="225885" cy="1418055"/>
          </a:xfrm>
          <a:prstGeom prst="leftBrace">
            <a:avLst>
              <a:gd name="adj1" fmla="val 27868"/>
              <a:gd name="adj2" fmla="val 50000"/>
            </a:avLst>
          </a:prstGeom>
          <a:ln w="158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1AACA480-C560-1D0B-F84D-1F6D98E76796}"/>
              </a:ext>
            </a:extLst>
          </p:cNvPr>
          <p:cNvSpPr txBox="1"/>
          <p:nvPr/>
        </p:nvSpPr>
        <p:spPr>
          <a:xfrm>
            <a:off x="3324567" y="3257147"/>
            <a:ext cx="1087157" cy="306302"/>
          </a:xfrm>
          <a:prstGeom prst="rect">
            <a:avLst/>
          </a:prstGeom>
          <a:noFill/>
        </p:spPr>
        <p:txBody>
          <a:bodyPr wrap="non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Food Loss</a:t>
            </a:r>
            <a:endParaRPr kumimoji="0" lang="nl-NL" sz="1400" b="1"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TextBox 3">
            <a:hlinkClick r:id="rId9" action="ppaction://hlinksldjump"/>
            <a:extLst>
              <a:ext uri="{FF2B5EF4-FFF2-40B4-BE49-F238E27FC236}">
                <a16:creationId xmlns:a16="http://schemas.microsoft.com/office/drawing/2014/main" id="{94AC6D7C-82B7-D339-7F6D-56F9155CA0F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1ECE225C-9A22-4FC0-9B2A-29A8FBBA73F0}"/>
              </a:ext>
            </a:extLst>
          </p:cNvPr>
          <p:cNvSpPr>
            <a:spLocks noGrp="1"/>
          </p:cNvSpPr>
          <p:nvPr>
            <p:ph type="sldNum" sz="quarter" idx="11"/>
          </p:nvPr>
        </p:nvSpPr>
        <p:spPr/>
        <p:txBody>
          <a:bodyPr/>
          <a:lstStyle/>
          <a:p>
            <a:fld id="{F25965E0-7062-474C-8671-DB3A3CE669B0}" type="slidenum">
              <a:rPr lang="nl-NL" smtClean="0"/>
              <a:pPr/>
              <a:t>45</a:t>
            </a:fld>
            <a:endParaRPr lang="nl-NL" dirty="0"/>
          </a:p>
        </p:txBody>
      </p:sp>
    </p:spTree>
    <p:extLst>
      <p:ext uri="{BB962C8B-B14F-4D97-AF65-F5344CB8AC3E}">
        <p14:creationId xmlns:p14="http://schemas.microsoft.com/office/powerpoint/2010/main" val="378138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pPr lvl="1">
              <a:buClr>
                <a:schemeClr val="accent4"/>
              </a:buClr>
            </a:pPr>
            <a:r>
              <a:rPr lang="en-GB" dirty="0"/>
              <a:t>To quantify food loss, data need to be collected. The type of required data depends on the indicator(s) and the selected definition of FL.</a:t>
            </a:r>
          </a:p>
          <a:p>
            <a:pPr lvl="1">
              <a:buClr>
                <a:schemeClr val="accent4"/>
              </a:buClr>
            </a:pPr>
            <a:r>
              <a:rPr lang="en-GB" dirty="0"/>
              <a:t>In practice, some of the data are available already (in company information system or public data), and some need effort to quantify.</a:t>
            </a:r>
          </a:p>
          <a:p>
            <a:pPr lvl="1">
              <a:buClr>
                <a:schemeClr val="accent4"/>
              </a:buClr>
            </a:pPr>
            <a:r>
              <a:rPr lang="en-GB" dirty="0"/>
              <a:t>The next slide provides examples of the most common types of data applied in FL quantification</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3: What Type of information needed?</a:t>
            </a:r>
          </a:p>
        </p:txBody>
      </p:sp>
      <p:sp>
        <p:nvSpPr>
          <p:cNvPr id="7" name="Pijl: vijfhoek 6">
            <a:hlinkClick r:id="rId2" action="ppaction://hlinksldjump"/>
            <a:extLst>
              <a:ext uri="{FF2B5EF4-FFF2-40B4-BE49-F238E27FC236}">
                <a16:creationId xmlns:a16="http://schemas.microsoft.com/office/drawing/2014/main" id="{DDCD761E-FC8C-750C-832E-A7657A86D046}"/>
              </a:ext>
            </a:extLst>
          </p:cNvPr>
          <p:cNvSpPr/>
          <p:nvPr/>
        </p:nvSpPr>
        <p:spPr>
          <a:xfrm>
            <a:off x="381000" y="1155839"/>
            <a:ext cx="2044148"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732CF99D-6394-7394-0C9C-79C8DA3AB070}"/>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6200E2F5-C19A-617F-4938-0206797EEC05}"/>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DA5E2597-1ABA-3E1D-3D0F-60011535F044}"/>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 name="Pijl: vijfhoek 17">
            <a:hlinkClick r:id="rId6" action="ppaction://hlinksldjump"/>
            <a:extLst>
              <a:ext uri="{FF2B5EF4-FFF2-40B4-BE49-F238E27FC236}">
                <a16:creationId xmlns:a16="http://schemas.microsoft.com/office/drawing/2014/main" id="{35AD8FCF-8736-B1E5-5B97-A0AE72E18B88}"/>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BD556C9-B03F-E455-936A-38ECF1B3F1E5}"/>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5" name="TextBox 14">
            <a:hlinkClick r:id="" action="ppaction://hlinkshowjump?jump=lastslideviewed"/>
            <a:extLst>
              <a:ext uri="{FF2B5EF4-FFF2-40B4-BE49-F238E27FC236}">
                <a16:creationId xmlns:a16="http://schemas.microsoft.com/office/drawing/2014/main" id="{1CE4F32E-8EB0-64E9-B6F0-D46678B012C4}"/>
              </a:ext>
            </a:extLst>
          </p:cNvPr>
          <p:cNvSpPr txBox="1"/>
          <p:nvPr/>
        </p:nvSpPr>
        <p:spPr>
          <a:xfrm>
            <a:off x="8223250" y="4660053"/>
            <a:ext cx="336550" cy="306302"/>
          </a:xfrm>
          <a:prstGeom prst="rect">
            <a:avLst/>
          </a:prstGeom>
          <a:solidFill>
            <a:schemeClr val="tx2">
              <a:lumMod val="20000"/>
              <a:lumOff val="80000"/>
            </a:schemeClr>
          </a:solidFill>
          <a:ln w="19050">
            <a:solidFill>
              <a:schemeClr val="accent4"/>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4"/>
              </a:solidFill>
              <a:effectLst/>
              <a:uLnTx/>
              <a:uFillTx/>
              <a:latin typeface="Arial" panose="020B0604020202020204" pitchFamily="34" charset="0"/>
              <a:ea typeface="+mn-ea"/>
              <a:cs typeface="+mn-cs"/>
            </a:endParaRPr>
          </a:p>
        </p:txBody>
      </p:sp>
      <p:sp>
        <p:nvSpPr>
          <p:cNvPr id="4" name="Arrow: Right 3">
            <a:hlinkClick r:id="" action="ppaction://hlinkshowjump?jump=nextslide"/>
            <a:extLst>
              <a:ext uri="{FF2B5EF4-FFF2-40B4-BE49-F238E27FC236}">
                <a16:creationId xmlns:a16="http://schemas.microsoft.com/office/drawing/2014/main" id="{D6DA3D60-42D5-B2A9-BB7B-E726E247DD7F}"/>
              </a:ext>
            </a:extLst>
          </p:cNvPr>
          <p:cNvSpPr/>
          <p:nvPr/>
        </p:nvSpPr>
        <p:spPr>
          <a:xfrm>
            <a:off x="7362613" y="4647600"/>
            <a:ext cx="602827" cy="36000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6" name="TextBox 15">
            <a:hlinkClick r:id="rId8" action="ppaction://hlinksldjump"/>
            <a:extLst>
              <a:ext uri="{FF2B5EF4-FFF2-40B4-BE49-F238E27FC236}">
                <a16:creationId xmlns:a16="http://schemas.microsoft.com/office/drawing/2014/main" id="{187DF2A0-F547-F14F-C992-C266E662AF84}"/>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384E7585-01E8-EBEB-6B10-6F512348AF27}"/>
              </a:ext>
            </a:extLst>
          </p:cNvPr>
          <p:cNvSpPr>
            <a:spLocks noGrp="1"/>
          </p:cNvSpPr>
          <p:nvPr>
            <p:ph type="sldNum" sz="quarter" idx="11"/>
          </p:nvPr>
        </p:nvSpPr>
        <p:spPr/>
        <p:txBody>
          <a:bodyPr/>
          <a:lstStyle/>
          <a:p>
            <a:fld id="{F25965E0-7062-474C-8671-DB3A3CE669B0}" type="slidenum">
              <a:rPr lang="nl-NL" smtClean="0"/>
              <a:pPr/>
              <a:t>46</a:t>
            </a:fld>
            <a:endParaRPr lang="nl-NL" dirty="0"/>
          </a:p>
        </p:txBody>
      </p:sp>
    </p:spTree>
    <p:extLst>
      <p:ext uri="{BB962C8B-B14F-4D97-AF65-F5344CB8AC3E}">
        <p14:creationId xmlns:p14="http://schemas.microsoft.com/office/powerpoint/2010/main" val="2148205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pPr lvl="1">
              <a:buClr>
                <a:schemeClr val="accent4"/>
              </a:buClr>
            </a:pPr>
            <a:r>
              <a:rPr lang="en-GB" dirty="0"/>
              <a:t>Weight of the food loss (sometimes conversion factor is required from value)</a:t>
            </a:r>
          </a:p>
          <a:p>
            <a:pPr lvl="1">
              <a:buClr>
                <a:schemeClr val="accent4"/>
              </a:buClr>
            </a:pPr>
            <a:r>
              <a:rPr lang="en-GB" dirty="0"/>
              <a:t>Value of the food loss (you need price at the moment of discard*)</a:t>
            </a:r>
          </a:p>
          <a:p>
            <a:pPr lvl="1">
              <a:buClr>
                <a:schemeClr val="accent4"/>
              </a:buClr>
            </a:pPr>
            <a:r>
              <a:rPr lang="en-GB" dirty="0"/>
              <a:t>Value loss in sales (sold at lower price; what is the price decrease)</a:t>
            </a:r>
          </a:p>
          <a:p>
            <a:pPr lvl="1">
              <a:buClr>
                <a:schemeClr val="accent4"/>
              </a:buClr>
            </a:pPr>
            <a:r>
              <a:rPr lang="en-GB" dirty="0"/>
              <a:t>Production data (in tons and currency)</a:t>
            </a:r>
          </a:p>
          <a:p>
            <a:pPr lvl="1">
              <a:buClr>
                <a:schemeClr val="accent4"/>
              </a:buClr>
            </a:pPr>
            <a:r>
              <a:rPr lang="en-GB" dirty="0"/>
              <a:t>Sales data (in tons and currency)</a:t>
            </a:r>
          </a:p>
          <a:p>
            <a:pPr lvl="1">
              <a:buClr>
                <a:schemeClr val="accent4"/>
              </a:buClr>
            </a:pPr>
            <a:r>
              <a:rPr lang="en-GB" dirty="0"/>
              <a:t>Destination(s) of ‘food loss’ (ladder van </a:t>
            </a:r>
            <a:r>
              <a:rPr lang="en-GB" dirty="0" err="1"/>
              <a:t>Moerman</a:t>
            </a:r>
            <a:r>
              <a:rPr lang="en-GB" dirty="0"/>
              <a:t>)</a:t>
            </a:r>
          </a:p>
          <a:p>
            <a:pPr lvl="1">
              <a:buClr>
                <a:schemeClr val="accent4"/>
              </a:buClr>
            </a:pPr>
            <a:r>
              <a:rPr lang="en-GB" dirty="0"/>
              <a:t>Population size</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Most common types of required data</a:t>
            </a:r>
          </a:p>
        </p:txBody>
      </p:sp>
      <p:sp>
        <p:nvSpPr>
          <p:cNvPr id="7" name="Pijl: vijfhoek 6">
            <a:hlinkClick r:id="rId2" action="ppaction://hlinksldjump"/>
            <a:extLst>
              <a:ext uri="{FF2B5EF4-FFF2-40B4-BE49-F238E27FC236}">
                <a16:creationId xmlns:a16="http://schemas.microsoft.com/office/drawing/2014/main" id="{DDCD761E-FC8C-750C-832E-A7657A86D046}"/>
              </a:ext>
            </a:extLst>
          </p:cNvPr>
          <p:cNvSpPr/>
          <p:nvPr/>
        </p:nvSpPr>
        <p:spPr>
          <a:xfrm>
            <a:off x="381000" y="1155839"/>
            <a:ext cx="2044148"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732CF99D-6394-7394-0C9C-79C8DA3AB070}"/>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6200E2F5-C19A-617F-4938-0206797EEC05}"/>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DA5E2597-1ABA-3E1D-3D0F-60011535F044}"/>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 name="Pijl: vijfhoek 17">
            <a:hlinkClick r:id="rId6" action="ppaction://hlinksldjump"/>
            <a:extLst>
              <a:ext uri="{FF2B5EF4-FFF2-40B4-BE49-F238E27FC236}">
                <a16:creationId xmlns:a16="http://schemas.microsoft.com/office/drawing/2014/main" id="{35AD8FCF-8736-B1E5-5B97-A0AE72E18B88}"/>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BD556C9-B03F-E455-936A-38ECF1B3F1E5}"/>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5" name="TextBox 14">
            <a:hlinkClick r:id="" action="ppaction://hlinkshowjump?jump=lastslideviewed"/>
            <a:extLst>
              <a:ext uri="{FF2B5EF4-FFF2-40B4-BE49-F238E27FC236}">
                <a16:creationId xmlns:a16="http://schemas.microsoft.com/office/drawing/2014/main" id="{1CE4F32E-8EB0-64E9-B6F0-D46678B012C4}"/>
              </a:ext>
            </a:extLst>
          </p:cNvPr>
          <p:cNvSpPr txBox="1"/>
          <p:nvPr/>
        </p:nvSpPr>
        <p:spPr>
          <a:xfrm>
            <a:off x="8223250" y="4660053"/>
            <a:ext cx="336550" cy="306302"/>
          </a:xfrm>
          <a:prstGeom prst="rect">
            <a:avLst/>
          </a:prstGeom>
          <a:solidFill>
            <a:schemeClr val="tx2">
              <a:lumMod val="20000"/>
              <a:lumOff val="80000"/>
            </a:schemeClr>
          </a:solidFill>
          <a:ln w="19050">
            <a:solidFill>
              <a:schemeClr val="accent4"/>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4"/>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2A8925E-3F64-C9DA-5C14-C4CAC7184D35}"/>
              </a:ext>
            </a:extLst>
          </p:cNvPr>
          <p:cNvSpPr txBox="1"/>
          <p:nvPr/>
        </p:nvSpPr>
        <p:spPr>
          <a:xfrm>
            <a:off x="2468491" y="4707313"/>
            <a:ext cx="4378122" cy="230832"/>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0" u="none" strike="noStrike" kern="1200" cap="none" spc="0" normalizeH="0" baseline="0" noProof="0" dirty="0">
                <a:ln>
                  <a:noFill/>
                </a:ln>
                <a:effectLst/>
                <a:uLnTx/>
                <a:uFillTx/>
                <a:latin typeface="Arial" panose="020B0604020202020204" pitchFamily="34" charset="0"/>
                <a:ea typeface="+mn-ea"/>
                <a:cs typeface="+mn-cs"/>
              </a:rPr>
              <a:t>*Note that same stakeholders take sales price and other cost price at that moment</a:t>
            </a:r>
            <a:endParaRPr kumimoji="0" lang="nl-NL" sz="900" b="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16" name="Arrow: Right 15">
            <a:hlinkClick r:id="rId8" action="ppaction://hlinksldjump"/>
            <a:extLst>
              <a:ext uri="{FF2B5EF4-FFF2-40B4-BE49-F238E27FC236}">
                <a16:creationId xmlns:a16="http://schemas.microsoft.com/office/drawing/2014/main" id="{03463C07-FEBF-DC20-D1E5-FCB451B80D59}"/>
              </a:ext>
            </a:extLst>
          </p:cNvPr>
          <p:cNvSpPr/>
          <p:nvPr/>
        </p:nvSpPr>
        <p:spPr>
          <a:xfrm>
            <a:off x="7367731" y="4647600"/>
            <a:ext cx="602827" cy="36000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7" name="TextBox 16">
            <a:hlinkClick r:id="rId9" action="ppaction://hlinksldjump"/>
            <a:extLst>
              <a:ext uri="{FF2B5EF4-FFF2-40B4-BE49-F238E27FC236}">
                <a16:creationId xmlns:a16="http://schemas.microsoft.com/office/drawing/2014/main" id="{B7094E2E-DE43-C2C5-50F9-B2051780794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F6390D78-814D-E99F-C93E-CCB4BCB5443D}"/>
              </a:ext>
            </a:extLst>
          </p:cNvPr>
          <p:cNvSpPr>
            <a:spLocks noGrp="1"/>
          </p:cNvSpPr>
          <p:nvPr>
            <p:ph type="sldNum" sz="quarter" idx="11"/>
          </p:nvPr>
        </p:nvSpPr>
        <p:spPr/>
        <p:txBody>
          <a:bodyPr/>
          <a:lstStyle/>
          <a:p>
            <a:fld id="{F25965E0-7062-474C-8671-DB3A3CE669B0}" type="slidenum">
              <a:rPr lang="nl-NL" smtClean="0"/>
              <a:pPr/>
              <a:t>47</a:t>
            </a:fld>
            <a:endParaRPr lang="nl-NL" dirty="0"/>
          </a:p>
        </p:txBody>
      </p:sp>
    </p:spTree>
    <p:extLst>
      <p:ext uri="{BB962C8B-B14F-4D97-AF65-F5344CB8AC3E}">
        <p14:creationId xmlns:p14="http://schemas.microsoft.com/office/powerpoint/2010/main" val="928235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Type of information you need</a:t>
            </a:r>
          </a:p>
        </p:txBody>
      </p:sp>
      <p:sp>
        <p:nvSpPr>
          <p:cNvPr id="7" name="Pijl: vijfhoek 6">
            <a:hlinkClick r:id="rId2" action="ppaction://hlinksldjump"/>
            <a:extLst>
              <a:ext uri="{FF2B5EF4-FFF2-40B4-BE49-F238E27FC236}">
                <a16:creationId xmlns:a16="http://schemas.microsoft.com/office/drawing/2014/main" id="{DDCD761E-FC8C-750C-832E-A7657A86D046}"/>
              </a:ext>
            </a:extLst>
          </p:cNvPr>
          <p:cNvSpPr/>
          <p:nvPr/>
        </p:nvSpPr>
        <p:spPr>
          <a:xfrm>
            <a:off x="381000" y="1155839"/>
            <a:ext cx="2044148"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8" name="Rechthoek 7">
            <a:hlinkClick r:id="rId3" action="ppaction://hlinksldjump"/>
            <a:extLst>
              <a:ext uri="{FF2B5EF4-FFF2-40B4-BE49-F238E27FC236}">
                <a16:creationId xmlns:a16="http://schemas.microsoft.com/office/drawing/2014/main" id="{732CF99D-6394-7394-0C9C-79C8DA3AB070}"/>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6200E2F5-C19A-617F-4938-0206797EEC05}"/>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DA5E2597-1ABA-3E1D-3D0F-60011535F044}"/>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2" name="Pijl: vijfhoek 17">
            <a:hlinkClick r:id="rId6" action="ppaction://hlinksldjump"/>
            <a:extLst>
              <a:ext uri="{FF2B5EF4-FFF2-40B4-BE49-F238E27FC236}">
                <a16:creationId xmlns:a16="http://schemas.microsoft.com/office/drawing/2014/main" id="{35AD8FCF-8736-B1E5-5B97-A0AE72E18B88}"/>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BD556C9-B03F-E455-936A-38ECF1B3F1E5}"/>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15" name="TextBox 14">
            <a:hlinkClick r:id="" action="ppaction://hlinkshowjump?jump=lastslideviewed"/>
            <a:extLst>
              <a:ext uri="{FF2B5EF4-FFF2-40B4-BE49-F238E27FC236}">
                <a16:creationId xmlns:a16="http://schemas.microsoft.com/office/drawing/2014/main" id="{1CE4F32E-8EB0-64E9-B6F0-D46678B012C4}"/>
              </a:ext>
            </a:extLst>
          </p:cNvPr>
          <p:cNvSpPr txBox="1"/>
          <p:nvPr/>
        </p:nvSpPr>
        <p:spPr>
          <a:xfrm>
            <a:off x="8223250" y="4660053"/>
            <a:ext cx="336550" cy="306302"/>
          </a:xfrm>
          <a:prstGeom prst="rect">
            <a:avLst/>
          </a:prstGeom>
          <a:solidFill>
            <a:schemeClr val="tx2">
              <a:lumMod val="20000"/>
              <a:lumOff val="80000"/>
            </a:schemeClr>
          </a:solidFill>
          <a:ln w="19050">
            <a:solidFill>
              <a:schemeClr val="accent4"/>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4"/>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E2DFBFB1-A3B0-DCC0-963C-5EF598B0B3AC}"/>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020D5D6D-DAB3-BB0B-5DA2-8674DE806AA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20" name="Table 17">
            <a:extLst>
              <a:ext uri="{FF2B5EF4-FFF2-40B4-BE49-F238E27FC236}">
                <a16:creationId xmlns:a16="http://schemas.microsoft.com/office/drawing/2014/main" id="{6D67944A-949B-6BF4-FC1C-D38692178147}"/>
              </a:ext>
            </a:extLst>
          </p:cNvPr>
          <p:cNvGraphicFramePr>
            <a:graphicFrameLocks noGrp="1"/>
          </p:cNvGraphicFramePr>
          <p:nvPr>
            <p:extLst>
              <p:ext uri="{D42A27DB-BD31-4B8C-83A1-F6EECF244321}">
                <p14:modId xmlns:p14="http://schemas.microsoft.com/office/powerpoint/2010/main" val="379622700"/>
              </p:ext>
            </p:extLst>
          </p:nvPr>
        </p:nvGraphicFramePr>
        <p:xfrm>
          <a:off x="2805113" y="1446932"/>
          <a:ext cx="6096000" cy="2052433"/>
        </p:xfrm>
        <a:graphic>
          <a:graphicData uri="http://schemas.openxmlformats.org/drawingml/2006/table">
            <a:tbl>
              <a:tblPr firstRow="1" bandRow="1">
                <a:tableStyleId>{C083E6E3-FA7D-4D7B-A595-EF9225AFEA82}</a:tableStyleId>
              </a:tblPr>
              <a:tblGrid>
                <a:gridCol w="3048000">
                  <a:extLst>
                    <a:ext uri="{9D8B030D-6E8A-4147-A177-3AD203B41FA5}">
                      <a16:colId xmlns:a16="http://schemas.microsoft.com/office/drawing/2014/main" val="2429761163"/>
                    </a:ext>
                  </a:extLst>
                </a:gridCol>
                <a:gridCol w="3048000">
                  <a:extLst>
                    <a:ext uri="{9D8B030D-6E8A-4147-A177-3AD203B41FA5}">
                      <a16:colId xmlns:a16="http://schemas.microsoft.com/office/drawing/2014/main" val="1992317660"/>
                    </a:ext>
                  </a:extLst>
                </a:gridCol>
              </a:tblGrid>
              <a:tr h="288951">
                <a:tc>
                  <a:txBody>
                    <a:bodyPr/>
                    <a:lstStyle/>
                    <a:p>
                      <a:r>
                        <a:rPr lang="en-GB" sz="1200" dirty="0">
                          <a:solidFill>
                            <a:schemeClr val="bg1"/>
                          </a:solidFill>
                        </a:rPr>
                        <a:t>Indicator</a:t>
                      </a:r>
                      <a:endParaRPr lang="nl-NL" sz="1200" dirty="0">
                        <a:solidFill>
                          <a:schemeClr val="bg1"/>
                        </a:solidFill>
                      </a:endParaRPr>
                    </a:p>
                  </a:txBody>
                  <a:tcPr marL="10800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nl-NL" sz="1200" dirty="0">
                        <a:solidFill>
                          <a:schemeClr val="bg1"/>
                        </a:solidFill>
                      </a:endParaRPr>
                    </a:p>
                  </a:txBody>
                  <a:tcPr marL="10800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898458500"/>
                  </a:ext>
                </a:extLst>
              </a:tr>
              <a:tr h="288951">
                <a:tc>
                  <a:txBody>
                    <a:bodyPr/>
                    <a:lstStyle/>
                    <a:p>
                      <a:r>
                        <a:rPr lang="en-US" sz="1200" b="1" dirty="0">
                          <a:solidFill>
                            <a:schemeClr val="accent4"/>
                          </a:solidFill>
                        </a:rPr>
                        <a:t>Type of information you need</a:t>
                      </a:r>
                    </a:p>
                  </a:txBody>
                  <a:tcPr marL="10800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200" b="1" dirty="0">
                          <a:solidFill>
                            <a:schemeClr val="accent4"/>
                          </a:solidFill>
                        </a:rPr>
                        <a:t>Availability</a:t>
                      </a:r>
                    </a:p>
                  </a:txBody>
                  <a:tcPr marL="10800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4577040"/>
                  </a:ext>
                </a:extLst>
              </a:tr>
              <a:tr h="264211">
                <a:tc gridSpan="2">
                  <a:txBody>
                    <a:bodyPr/>
                    <a:lstStyle/>
                    <a:p>
                      <a:r>
                        <a:rPr lang="en-GB" sz="1200" b="1" dirty="0"/>
                        <a:t>1. </a:t>
                      </a:r>
                      <a:r>
                        <a:rPr lang="en-GB" sz="1200" dirty="0"/>
                        <a:t>…</a:t>
                      </a:r>
                      <a:endParaRPr lang="nl-NL" sz="1200" dirty="0"/>
                    </a:p>
                  </a:txBody>
                  <a:tcPr marL="108000" marT="36000" marB="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buFont typeface="Arial" panose="020B0604020202020204" pitchFamily="34" charset="0"/>
                        <a:buNone/>
                      </a:pPr>
                      <a:endParaRPr lang="nl-N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0771370"/>
                  </a:ext>
                </a:extLst>
              </a:tr>
              <a:tr h="260055">
                <a:tc>
                  <a:txBody>
                    <a:bodyPr/>
                    <a:lstStyle/>
                    <a:p>
                      <a:pPr marL="171450" indent="-171450">
                        <a:buClr>
                          <a:schemeClr val="accent4"/>
                        </a:buClr>
                        <a:buFont typeface="Arial" panose="020B0604020202020204" pitchFamily="34" charset="0"/>
                        <a:buChar char="●"/>
                      </a:pPr>
                      <a:r>
                        <a:rPr lang="en-GB" sz="1200" dirty="0"/>
                        <a:t>…</a:t>
                      </a:r>
                    </a:p>
                    <a:p>
                      <a:pPr marL="171450" indent="-171450">
                        <a:buClr>
                          <a:schemeClr val="accent4"/>
                        </a:buClr>
                        <a:buFont typeface="Arial" panose="020B0604020202020204" pitchFamily="34" charset="0"/>
                        <a:buChar char="●"/>
                      </a:pPr>
                      <a:r>
                        <a:rPr lang="en-GB" sz="1200" dirty="0"/>
                        <a:t>…</a:t>
                      </a:r>
                      <a:endParaRPr lang="nl-NL" sz="1200" dirty="0"/>
                    </a:p>
                  </a:txBody>
                  <a:tcPr marL="108000" marT="36000" marB="7200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4"/>
                        </a:buClr>
                        <a:buFont typeface="Arial" panose="020B0604020202020204" pitchFamily="34" charset="0"/>
                        <a:buChar char="●"/>
                      </a:pPr>
                      <a:r>
                        <a:rPr lang="nl-NL" sz="1200" dirty="0"/>
                        <a:t>…</a:t>
                      </a:r>
                    </a:p>
                    <a:p>
                      <a:pPr marL="171450" indent="-171450">
                        <a:buClr>
                          <a:schemeClr val="accent4"/>
                        </a:buClr>
                        <a:buFont typeface="Arial" panose="020B0604020202020204" pitchFamily="34" charset="0"/>
                        <a:buChar char="●"/>
                      </a:pPr>
                      <a:r>
                        <a:rPr lang="nl-NL" sz="1200" dirty="0"/>
                        <a:t>…</a:t>
                      </a:r>
                    </a:p>
                  </a:txBody>
                  <a:tcPr marL="108000" marT="36000" marB="7200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379101"/>
                  </a:ext>
                </a:extLst>
              </a:tr>
              <a:tr h="262800">
                <a:tc gridSpan="2">
                  <a:txBody>
                    <a:bodyPr/>
                    <a:lstStyle/>
                    <a:p>
                      <a:r>
                        <a:rPr lang="en-GB" sz="1200" b="1" dirty="0"/>
                        <a:t>2. </a:t>
                      </a:r>
                      <a:r>
                        <a:rPr lang="en-GB" sz="1200" dirty="0"/>
                        <a:t>…</a:t>
                      </a:r>
                      <a:endParaRPr lang="nl-NL" sz="1200" dirty="0"/>
                    </a:p>
                  </a:txBody>
                  <a:tcPr marL="10800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285750" indent="-285750">
                        <a:buFont typeface="Arial" panose="020B0604020202020204" pitchFamily="34" charset="0"/>
                        <a:buChar char="•"/>
                      </a:pPr>
                      <a:endParaRPr lang="nl-NL" sz="1200" dirty="0"/>
                    </a:p>
                  </a:txBody>
                  <a:tcPr marL="108000" marT="36000" marB="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294488"/>
                  </a:ext>
                </a:extLst>
              </a:tr>
              <a:tr h="336054">
                <a:tc>
                  <a:txBody>
                    <a:bodyPr/>
                    <a:lstStyle/>
                    <a:p>
                      <a:pPr marL="171450" marR="0" lvl="0" indent="-171450" algn="l" defTabSz="914400" rtl="0" eaLnBrk="1" fontAlgn="auto" latinLnBrk="0" hangingPunct="1">
                        <a:lnSpc>
                          <a:spcPct val="100000"/>
                        </a:lnSpc>
                        <a:spcBef>
                          <a:spcPts val="0"/>
                        </a:spcBef>
                        <a:spcAft>
                          <a:spcPts val="0"/>
                        </a:spcAft>
                        <a:buClr>
                          <a:srgbClr val="E97D24"/>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
                          <a:srgbClr val="E97D24"/>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a:t>
                      </a:r>
                      <a:endParaRPr kumimoji="0" lang="nl-NL" sz="1200" b="0" i="0" u="none" strike="noStrike" kern="1200" cap="none" spc="0" normalizeH="0" baseline="0" noProof="0" dirty="0">
                        <a:ln>
                          <a:noFill/>
                        </a:ln>
                        <a:solidFill>
                          <a:srgbClr val="000000"/>
                        </a:solidFill>
                        <a:effectLst/>
                        <a:uLnTx/>
                        <a:uFillTx/>
                        <a:latin typeface="+mn-lt"/>
                        <a:ea typeface="+mn-ea"/>
                        <a:cs typeface="+mn-cs"/>
                      </a:endParaRPr>
                    </a:p>
                  </a:txBody>
                  <a:tcPr marL="108000" marT="36000" marB="72000">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E97D24"/>
                        </a:buClr>
                        <a:buSzTx/>
                        <a:buFont typeface="Arial" panose="020B0604020202020204" pitchFamily="34" charset="0"/>
                        <a:buChar char="●"/>
                        <a:tabLst/>
                        <a:defRPr/>
                      </a:pPr>
                      <a:r>
                        <a:rPr kumimoji="0" lang="nl-NL" sz="1200" b="0" i="0" u="none" strike="noStrike" kern="1200" cap="none" spc="0" normalizeH="0" baseline="0" noProof="0" dirty="0">
                          <a:ln>
                            <a:noFill/>
                          </a:ln>
                          <a:solidFill>
                            <a:srgbClr val="000000"/>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
                          <a:srgbClr val="E97D24"/>
                        </a:buClr>
                        <a:buSzTx/>
                        <a:buFont typeface="Arial" panose="020B0604020202020204" pitchFamily="34" charset="0"/>
                        <a:buChar char="●"/>
                        <a:tabLst/>
                        <a:defRPr/>
                      </a:pPr>
                      <a:r>
                        <a:rPr kumimoji="0" lang="nl-NL" sz="1200" b="0" i="0" u="none" strike="noStrike" kern="1200" cap="none" spc="0" normalizeH="0" baseline="0" noProof="0" dirty="0">
                          <a:ln>
                            <a:noFill/>
                          </a:ln>
                          <a:solidFill>
                            <a:srgbClr val="000000"/>
                          </a:solidFill>
                          <a:effectLst/>
                          <a:uLnTx/>
                          <a:uFillTx/>
                          <a:latin typeface="+mn-lt"/>
                          <a:ea typeface="+mn-ea"/>
                          <a:cs typeface="+mn-cs"/>
                        </a:rPr>
                        <a:t>…</a:t>
                      </a:r>
                    </a:p>
                  </a:txBody>
                  <a:tcPr marL="108000" marT="36000" marB="7200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876645"/>
                  </a:ext>
                </a:extLst>
              </a:tr>
            </a:tbl>
          </a:graphicData>
        </a:graphic>
      </p:graphicFrame>
      <p:sp>
        <p:nvSpPr>
          <p:cNvPr id="21" name="TextBox 20">
            <a:extLst>
              <a:ext uri="{FF2B5EF4-FFF2-40B4-BE49-F238E27FC236}">
                <a16:creationId xmlns:a16="http://schemas.microsoft.com/office/drawing/2014/main" id="{E3A7B005-097D-E193-6281-6E6FB5150C5E}"/>
              </a:ext>
            </a:extLst>
          </p:cNvPr>
          <p:cNvSpPr txBox="1"/>
          <p:nvPr/>
        </p:nvSpPr>
        <p:spPr>
          <a:xfrm>
            <a:off x="2727736" y="3861049"/>
            <a:ext cx="4704568" cy="581353"/>
          </a:xfrm>
          <a:prstGeom prst="rect">
            <a:avLst/>
          </a:prstGeom>
          <a:noFill/>
        </p:spPr>
        <p:txBody>
          <a:bodyPr wrap="square" numCol="2" rtlCol="0">
            <a:noAutofit/>
          </a:bodyPr>
          <a:lstStyle/>
          <a:p>
            <a:pPr marL="180000" indent="-180000">
              <a:buFont typeface="+mj-lt"/>
              <a:buAutoNum type="alphaLcParenR"/>
            </a:pPr>
            <a:r>
              <a:rPr lang="en-GB" sz="1000" dirty="0">
                <a:latin typeface="+mn-lt"/>
              </a:rPr>
              <a:t>Quantification required</a:t>
            </a:r>
          </a:p>
          <a:p>
            <a:pPr marL="180000" indent="-180000">
              <a:buFont typeface="+mj-lt"/>
              <a:buAutoNum type="alphaLcParenR"/>
            </a:pPr>
            <a:r>
              <a:rPr lang="en-GB" sz="1000" dirty="0">
                <a:latin typeface="+mn-lt"/>
              </a:rPr>
              <a:t>Available within company</a:t>
            </a:r>
          </a:p>
          <a:p>
            <a:pPr marL="180000" indent="-180000">
              <a:buFont typeface="+mj-lt"/>
              <a:buAutoNum type="alphaLcParenR"/>
            </a:pPr>
            <a:r>
              <a:rPr lang="en-GB" sz="1000" dirty="0">
                <a:latin typeface="+mn-lt"/>
              </a:rPr>
              <a:t>Partly available in company</a:t>
            </a:r>
          </a:p>
          <a:p>
            <a:pPr marL="180000" indent="-180000">
              <a:buFont typeface="+mj-lt"/>
              <a:buAutoNum type="alphaLcParenR"/>
            </a:pPr>
            <a:r>
              <a:rPr lang="en-GB" sz="1000" dirty="0">
                <a:latin typeface="+mn-lt"/>
              </a:rPr>
              <a:t>Public data</a:t>
            </a:r>
          </a:p>
          <a:p>
            <a:pPr marL="180000" indent="-180000">
              <a:buFont typeface="+mj-lt"/>
              <a:buAutoNum type="alphaLcParenR"/>
            </a:pPr>
            <a:r>
              <a:rPr lang="en-GB" sz="1000" dirty="0">
                <a:latin typeface="+mn-lt"/>
              </a:rPr>
              <a:t>Other, …</a:t>
            </a:r>
            <a:endParaRPr lang="nl-NL" sz="1000" dirty="0">
              <a:latin typeface="+mn-lt"/>
            </a:endParaRPr>
          </a:p>
        </p:txBody>
      </p:sp>
      <p:sp>
        <p:nvSpPr>
          <p:cNvPr id="22" name="TextBox 21">
            <a:extLst>
              <a:ext uri="{FF2B5EF4-FFF2-40B4-BE49-F238E27FC236}">
                <a16:creationId xmlns:a16="http://schemas.microsoft.com/office/drawing/2014/main" id="{2492FFC5-9214-04FE-7746-342E6BE5AE8D}"/>
              </a:ext>
            </a:extLst>
          </p:cNvPr>
          <p:cNvSpPr txBox="1"/>
          <p:nvPr/>
        </p:nvSpPr>
        <p:spPr>
          <a:xfrm>
            <a:off x="2727736" y="3688345"/>
            <a:ext cx="1356462" cy="246221"/>
          </a:xfrm>
          <a:prstGeom prst="rect">
            <a:avLst/>
          </a:prstGeom>
          <a:noFill/>
        </p:spPr>
        <p:txBody>
          <a:bodyPr wrap="none" rtlCol="0">
            <a:spAutoFit/>
          </a:bodyPr>
          <a:lstStyle/>
          <a:p>
            <a:r>
              <a:rPr lang="en-GB" sz="1000" b="1" dirty="0">
                <a:latin typeface="+mn-lt"/>
              </a:rPr>
              <a:t>Availability options</a:t>
            </a:r>
            <a:endParaRPr lang="nl-NL" sz="1000" b="1" dirty="0" err="1">
              <a:latin typeface="+mn-lt"/>
            </a:endParaRPr>
          </a:p>
        </p:txBody>
      </p:sp>
      <p:sp>
        <p:nvSpPr>
          <p:cNvPr id="4" name="Slide Number Placeholder 3">
            <a:extLst>
              <a:ext uri="{FF2B5EF4-FFF2-40B4-BE49-F238E27FC236}">
                <a16:creationId xmlns:a16="http://schemas.microsoft.com/office/drawing/2014/main" id="{194A77FD-894A-B673-07BE-C73DC6910614}"/>
              </a:ext>
            </a:extLst>
          </p:cNvPr>
          <p:cNvSpPr>
            <a:spLocks noGrp="1"/>
          </p:cNvSpPr>
          <p:nvPr>
            <p:ph type="sldNum" sz="quarter" idx="11"/>
          </p:nvPr>
        </p:nvSpPr>
        <p:spPr/>
        <p:txBody>
          <a:bodyPr/>
          <a:lstStyle/>
          <a:p>
            <a:fld id="{F25965E0-7062-474C-8671-DB3A3CE669B0}" type="slidenum">
              <a:rPr lang="nl-NL" smtClean="0"/>
              <a:pPr/>
              <a:t>48</a:t>
            </a:fld>
            <a:endParaRPr lang="nl-NL" dirty="0"/>
          </a:p>
        </p:txBody>
      </p:sp>
    </p:spTree>
    <p:extLst>
      <p:ext uri="{BB962C8B-B14F-4D97-AF65-F5344CB8AC3E}">
        <p14:creationId xmlns:p14="http://schemas.microsoft.com/office/powerpoint/2010/main" val="1855184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GB" dirty="0"/>
              <a:t>This is a complex step. There are many methodologies, and the choice can be made by the user only. The document will guide you through the selection process, based on decision factors that are common in the FLW quantification context.</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Step 4: Select quantification method</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Arrow: Right 3">
            <a:hlinkClick r:id="" action="ppaction://hlinkshowjump?jump=nextslide"/>
            <a:extLst>
              <a:ext uri="{FF2B5EF4-FFF2-40B4-BE49-F238E27FC236}">
                <a16:creationId xmlns:a16="http://schemas.microsoft.com/office/drawing/2014/main" id="{4B7DB6EB-9B07-27C6-DD3B-49FE92A476F9}"/>
              </a:ext>
            </a:extLst>
          </p:cNvPr>
          <p:cNvSpPr/>
          <p:nvPr/>
        </p:nvSpPr>
        <p:spPr>
          <a:xfrm>
            <a:off x="7362613"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6" name="TextBox 15">
            <a:hlinkClick r:id="rId8" action="ppaction://hlinksldjump"/>
            <a:extLst>
              <a:ext uri="{FF2B5EF4-FFF2-40B4-BE49-F238E27FC236}">
                <a16:creationId xmlns:a16="http://schemas.microsoft.com/office/drawing/2014/main" id="{757A625F-0864-DF24-3001-F141DB5F823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35F96CF5-8E6D-B2FA-4979-385A38755985}"/>
              </a:ext>
            </a:extLst>
          </p:cNvPr>
          <p:cNvSpPr>
            <a:spLocks noGrp="1"/>
          </p:cNvSpPr>
          <p:nvPr>
            <p:ph type="sldNum" sz="quarter" idx="11"/>
          </p:nvPr>
        </p:nvSpPr>
        <p:spPr/>
        <p:txBody>
          <a:bodyPr/>
          <a:lstStyle/>
          <a:p>
            <a:fld id="{F25965E0-7062-474C-8671-DB3A3CE669B0}" type="slidenum">
              <a:rPr lang="nl-NL" smtClean="0"/>
              <a:pPr/>
              <a:t>49</a:t>
            </a:fld>
            <a:endParaRPr lang="nl-NL" dirty="0"/>
          </a:p>
        </p:txBody>
      </p:sp>
    </p:spTree>
    <p:extLst>
      <p:ext uri="{BB962C8B-B14F-4D97-AF65-F5344CB8AC3E}">
        <p14:creationId xmlns:p14="http://schemas.microsoft.com/office/powerpoint/2010/main" val="303709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AB96E95-9C1D-1EC3-9C54-6DACD7EEE722}"/>
              </a:ext>
            </a:extLst>
          </p:cNvPr>
          <p:cNvSpPr>
            <a:spLocks noGrp="1"/>
          </p:cNvSpPr>
          <p:nvPr>
            <p:ph type="body" sz="quarter" idx="10"/>
          </p:nvPr>
        </p:nvSpPr>
        <p:spPr>
          <a:xfrm>
            <a:off x="2707274" y="1459473"/>
            <a:ext cx="5855993" cy="2471305"/>
          </a:xfrm>
        </p:spPr>
        <p:txBody>
          <a:bodyPr/>
          <a:lstStyle/>
          <a:p>
            <a:pPr marL="0" lvl="1" indent="0">
              <a:buNone/>
            </a:pPr>
            <a:r>
              <a:rPr lang="en-US" b="1" dirty="0"/>
              <a:t>Context:</a:t>
            </a:r>
          </a:p>
          <a:p>
            <a:pPr lvl="1"/>
            <a:r>
              <a:rPr lang="en-US" dirty="0"/>
              <a:t>various entities (EU, UN, countries) set goals with respect to FLW reduction</a:t>
            </a:r>
          </a:p>
          <a:p>
            <a:pPr lvl="1"/>
            <a:r>
              <a:rPr lang="en-US" dirty="0"/>
              <a:t>some are/will be legally binding, most of them not</a:t>
            </a:r>
          </a:p>
          <a:p>
            <a:pPr lvl="1"/>
            <a:r>
              <a:rPr lang="en-US" dirty="0"/>
              <a:t>these goals are high level (world, continent, country)</a:t>
            </a:r>
          </a:p>
          <a:p>
            <a:pPr lvl="1"/>
            <a:r>
              <a:rPr lang="en-US" dirty="0"/>
              <a:t>Non-governmental stakeholders can comply with these goals, but don’t have to (yet); they can make their own targets</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Step 1: Define goal(s)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725"/>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4: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5: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Background: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Reference list</a:t>
            </a:r>
          </a:p>
        </p:txBody>
      </p:sp>
      <p:sp>
        <p:nvSpPr>
          <p:cNvPr id="14" name="Rechthoek 6">
            <a:hlinkClick r:id="rId5" action="ppaction://hlinksldjump"/>
            <a:extLst>
              <a:ext uri="{FF2B5EF4-FFF2-40B4-BE49-F238E27FC236}">
                <a16:creationId xmlns:a16="http://schemas.microsoft.com/office/drawing/2014/main" id="{0F28DC16-32D7-0D98-945A-8E64B6F05AAA}"/>
              </a:ext>
            </a:extLst>
          </p:cNvPr>
          <p:cNvSpPr/>
          <p:nvPr/>
        </p:nvSpPr>
        <p:spPr>
          <a:xfrm>
            <a:off x="381000" y="115603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3: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Type of information needed</a:t>
            </a:r>
          </a:p>
        </p:txBody>
      </p:sp>
      <p:sp>
        <p:nvSpPr>
          <p:cNvPr id="4" name="Arrow: Right 3">
            <a:hlinkClick r:id="" action="ppaction://hlinkshowjump?jump=nextslide"/>
            <a:extLst>
              <a:ext uri="{FF2B5EF4-FFF2-40B4-BE49-F238E27FC236}">
                <a16:creationId xmlns:a16="http://schemas.microsoft.com/office/drawing/2014/main" id="{3FD9E0C2-0994-AAB2-268E-5FB3892FCB56}"/>
              </a:ext>
            </a:extLst>
          </p:cNvPr>
          <p:cNvSpPr/>
          <p:nvPr/>
        </p:nvSpPr>
        <p:spPr>
          <a:xfrm>
            <a:off x="7362613" y="464368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 name="Pijl: vijfhoek 17">
            <a:hlinkClick r:id="rId6" action="ppaction://hlinksldjump"/>
            <a:extLst>
              <a:ext uri="{FF2B5EF4-FFF2-40B4-BE49-F238E27FC236}">
                <a16:creationId xmlns:a16="http://schemas.microsoft.com/office/drawing/2014/main" id="{0EA93CE2-A9D6-A56D-09B8-B492F70D2E0B}"/>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1: </a:t>
            </a:r>
            <a:br>
              <a:rPr kumimoji="0" lang="nl-NL" sz="850" b="0" i="0" u="none" strike="noStrike" kern="1200" cap="none" spc="0" normalizeH="0" baseline="0" noProof="0" dirty="0">
                <a:ln>
                  <a:noFill/>
                </a:ln>
                <a:solidFill>
                  <a:srgbClr val="FFFFFF"/>
                </a:solidFill>
                <a:effectLst/>
                <a:uLnTx/>
                <a:uFillTx/>
                <a:ea typeface="+mn-ea"/>
                <a:cs typeface="+mn-cs"/>
              </a:rPr>
            </a:br>
            <a:r>
              <a:rPr kumimoji="0" lang="nl-NL" sz="850" b="1" i="0" u="none" strike="noStrike" kern="1200" cap="none" spc="0" normalizeH="0" baseline="0" noProof="0" dirty="0" err="1">
                <a:ln>
                  <a:noFill/>
                </a:ln>
                <a:solidFill>
                  <a:srgbClr val="FFFFFF"/>
                </a:solidFill>
                <a:effectLst/>
                <a:uLnTx/>
                <a:uFillTx/>
                <a:ea typeface="+mn-ea"/>
                <a:cs typeface="+mn-cs"/>
              </a:rPr>
              <a:t>Define</a:t>
            </a:r>
            <a:r>
              <a:rPr kumimoji="0" lang="nl-NL" sz="850" b="1" i="0" u="none" strike="noStrike" kern="1200" cap="none" spc="0" normalizeH="0" baseline="0" noProof="0" dirty="0">
                <a:ln>
                  <a:noFill/>
                </a:ln>
                <a:solidFill>
                  <a:srgbClr val="FFFFFF"/>
                </a:solidFill>
                <a:effectLst/>
                <a:uLnTx/>
                <a:uFillTx/>
                <a:ea typeface="+mn-ea"/>
                <a:cs typeface="+mn-cs"/>
              </a:rPr>
              <a:t> goals</a:t>
            </a:r>
          </a:p>
        </p:txBody>
      </p:sp>
      <p:sp>
        <p:nvSpPr>
          <p:cNvPr id="15" name="Rechthoek 6">
            <a:hlinkClick r:id="rId7" action="ppaction://hlinksldjump"/>
            <a:extLst>
              <a:ext uri="{FF2B5EF4-FFF2-40B4-BE49-F238E27FC236}">
                <a16:creationId xmlns:a16="http://schemas.microsoft.com/office/drawing/2014/main" id="{B620A7A2-BD05-5EBA-11A7-5F1D28E1C9A7}"/>
              </a:ext>
            </a:extLst>
          </p:cNvPr>
          <p:cNvSpPr/>
          <p:nvPr/>
        </p:nvSpPr>
        <p:spPr>
          <a:xfrm>
            <a:off x="381600" y="661895"/>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2: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BA4CE09-D948-5AA4-7E44-9FD8CDE2833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6" name="TextBox 15">
            <a:hlinkClick r:id="rId8" action="ppaction://hlinksldjump"/>
            <a:extLst>
              <a:ext uri="{FF2B5EF4-FFF2-40B4-BE49-F238E27FC236}">
                <a16:creationId xmlns:a16="http://schemas.microsoft.com/office/drawing/2014/main" id="{7833626C-13F1-756B-A215-FC1239B0A667}"/>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F6A798A3-0885-5A24-9DCB-36C2087C153C}"/>
              </a:ext>
            </a:extLst>
          </p:cNvPr>
          <p:cNvSpPr>
            <a:spLocks noGrp="1"/>
          </p:cNvSpPr>
          <p:nvPr>
            <p:ph type="sldNum" sz="quarter" idx="11"/>
          </p:nvPr>
        </p:nvSpPr>
        <p:spPr/>
        <p:txBody>
          <a:bodyPr/>
          <a:lstStyle/>
          <a:p>
            <a:fld id="{F25965E0-7062-474C-8671-DB3A3CE669B0}" type="slidenum">
              <a:rPr lang="nl-NL" smtClean="0"/>
              <a:pPr/>
              <a:t>5</a:t>
            </a:fld>
            <a:endParaRPr lang="nl-NL" dirty="0"/>
          </a:p>
        </p:txBody>
      </p:sp>
    </p:spTree>
    <p:extLst>
      <p:ext uri="{BB962C8B-B14F-4D97-AF65-F5344CB8AC3E}">
        <p14:creationId xmlns:p14="http://schemas.microsoft.com/office/powerpoint/2010/main" val="4007990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a:t>Approach for method selection</a:t>
            </a:r>
            <a:endParaRPr lang="en-GB" dirty="0"/>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0" name="Arrow: Right 19">
            <a:hlinkClick r:id="" action="ppaction://hlinkshowjump?jump=nextslide"/>
            <a:extLst>
              <a:ext uri="{FF2B5EF4-FFF2-40B4-BE49-F238E27FC236}">
                <a16:creationId xmlns:a16="http://schemas.microsoft.com/office/drawing/2014/main" id="{A7C713C3-944E-612E-135C-1CF750BE5000}"/>
              </a:ext>
            </a:extLst>
          </p:cNvPr>
          <p:cNvSpPr/>
          <p:nvPr/>
        </p:nvSpPr>
        <p:spPr>
          <a:xfrm>
            <a:off x="7362613"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2" name="TextBox 21">
            <a:extLst>
              <a:ext uri="{FF2B5EF4-FFF2-40B4-BE49-F238E27FC236}">
                <a16:creationId xmlns:a16="http://schemas.microsoft.com/office/drawing/2014/main" id="{AF72B13A-8187-701F-E84E-2F5589311AEB}"/>
              </a:ext>
            </a:extLst>
          </p:cNvPr>
          <p:cNvSpPr txBox="1"/>
          <p:nvPr/>
        </p:nvSpPr>
        <p:spPr>
          <a:xfrm>
            <a:off x="2799800" y="1446992"/>
            <a:ext cx="5760000" cy="514738"/>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Start:</a:t>
            </a:r>
            <a:br>
              <a:rPr lang="en-GB" sz="1200" b="1" dirty="0">
                <a:solidFill>
                  <a:schemeClr val="accent1"/>
                </a:solidFill>
                <a:latin typeface="Arial" panose="020B0604020202020204" pitchFamily="34" charset="0"/>
              </a:rPr>
            </a:br>
            <a:r>
              <a:rPr kumimoji="0" lang="en-GB" sz="1200" i="0" u="none" strike="noStrike" kern="1200" cap="none" spc="0" normalizeH="0" baseline="0" noProof="0" dirty="0">
                <a:ln>
                  <a:noFill/>
                </a:ln>
                <a:effectLst/>
                <a:uLnTx/>
                <a:uFillTx/>
                <a:latin typeface="Arial" panose="020B0604020202020204" pitchFamily="34" charset="0"/>
                <a:ea typeface="+mn-ea"/>
                <a:cs typeface="+mn-cs"/>
              </a:rPr>
              <a:t>Goal is SMART (product-region-time-SCL-definition) (step 2)</a:t>
            </a:r>
            <a:endParaRPr kumimoji="0" lang="nl-NL" sz="120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A471EAFC-82F6-E245-947A-20DEBDB8EE44}"/>
              </a:ext>
            </a:extLst>
          </p:cNvPr>
          <p:cNvSpPr txBox="1"/>
          <p:nvPr/>
        </p:nvSpPr>
        <p:spPr>
          <a:xfrm>
            <a:off x="2799800" y="2244259"/>
            <a:ext cx="5760000" cy="514738"/>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a)</a:t>
            </a:r>
            <a:r>
              <a:rPr kumimoji="0" lang="en-GB" sz="1200" i="0" u="none" strike="noStrike" kern="1200" cap="none" spc="0" normalizeH="0" baseline="0" noProof="0" dirty="0">
                <a:ln>
                  <a:noFill/>
                </a:ln>
                <a:effectLst/>
                <a:uLnTx/>
                <a:uFillTx/>
                <a:latin typeface="Arial" panose="020B0604020202020204" pitchFamily="34" charset="0"/>
                <a:ea typeface="+mn-ea"/>
                <a:cs typeface="+mn-cs"/>
              </a:rPr>
              <a:t> Provide process scheme within SCL for ‘START’ case</a:t>
            </a:r>
            <a:br>
              <a:rPr kumimoji="0" lang="en-GB" sz="1200" i="0" u="none" strike="noStrike" kern="1200" cap="none" spc="0" normalizeH="0" baseline="0" noProof="0" dirty="0">
                <a:ln>
                  <a:noFill/>
                </a:ln>
                <a:effectLst/>
                <a:uLnTx/>
                <a:uFillTx/>
                <a:latin typeface="Arial" panose="020B0604020202020204" pitchFamily="34" charset="0"/>
                <a:ea typeface="+mn-ea"/>
                <a:cs typeface="+mn-cs"/>
              </a:rPr>
            </a:br>
            <a:r>
              <a:rPr kumimoji="0" lang="en-GB" sz="1200" i="0" u="none" strike="noStrike" kern="1200" cap="none" spc="0" normalizeH="0" baseline="0" noProof="0" dirty="0">
                <a:ln>
                  <a:noFill/>
                </a:ln>
                <a:effectLst/>
                <a:uLnTx/>
                <a:uFillTx/>
                <a:latin typeface="Arial" panose="020B0604020202020204" pitchFamily="34" charset="0"/>
                <a:ea typeface="+mn-ea"/>
                <a:cs typeface="+mn-cs"/>
              </a:rPr>
              <a:t>(you determine level of detail)</a:t>
            </a:r>
            <a:endParaRPr kumimoji="0" lang="nl-NL" sz="120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4A46DEF2-489D-A22A-AFBB-B8879987A8D5}"/>
              </a:ext>
            </a:extLst>
          </p:cNvPr>
          <p:cNvSpPr txBox="1"/>
          <p:nvPr/>
        </p:nvSpPr>
        <p:spPr>
          <a:xfrm>
            <a:off x="2799800" y="3041526"/>
            <a:ext cx="5760000" cy="330072"/>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r>
              <a:rPr kumimoji="0" lang="en-GB" sz="1200" i="0" u="none" strike="noStrike" kern="1200" cap="none" spc="0" normalizeH="0" baseline="0" noProof="0" dirty="0">
                <a:ln>
                  <a:noFill/>
                </a:ln>
                <a:effectLst/>
                <a:uLnTx/>
                <a:uFillTx/>
                <a:latin typeface="Arial" panose="020B0604020202020204" pitchFamily="34" charset="0"/>
                <a:ea typeface="+mn-ea"/>
                <a:cs typeface="+mn-cs"/>
              </a:rPr>
              <a:t> What process you want to quantify FL for*?</a:t>
            </a:r>
            <a:endParaRPr kumimoji="0" lang="nl-NL" sz="120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20988D63-8F91-41CE-392E-02257704D174}"/>
              </a:ext>
            </a:extLst>
          </p:cNvPr>
          <p:cNvSpPr txBox="1"/>
          <p:nvPr/>
        </p:nvSpPr>
        <p:spPr>
          <a:xfrm>
            <a:off x="2555875" y="4638277"/>
            <a:ext cx="4338047" cy="338554"/>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800" b="0" i="0" u="none" strike="noStrike" kern="1200" cap="none" spc="0" normalizeH="0" baseline="0" noProof="0" dirty="0">
                <a:ln>
                  <a:noFill/>
                </a:ln>
                <a:effectLst/>
                <a:uLnTx/>
                <a:uFillTx/>
                <a:latin typeface="Arial" panose="020B0604020202020204" pitchFamily="34" charset="0"/>
                <a:ea typeface="+mn-ea"/>
                <a:cs typeface="+mn-cs"/>
              </a:rPr>
              <a:t>* In case FL is expected to be negligible in a certain process, that process can be excluded</a:t>
            </a:r>
          </a:p>
          <a:p>
            <a:pPr marL="0" marR="0" lvl="0" indent="0" algn="l" defTabSz="914400" rtl="0" eaLnBrk="1" fontAlgn="base" latinLnBrk="0" hangingPunct="1">
              <a:spcBef>
                <a:spcPct val="0"/>
              </a:spcBef>
              <a:spcAft>
                <a:spcPct val="0"/>
              </a:spcAft>
              <a:buClrTx/>
              <a:buSzTx/>
              <a:buFontTx/>
              <a:buNone/>
              <a:tabLst/>
              <a:defRPr/>
            </a:pPr>
            <a:r>
              <a:rPr kumimoji="0" lang="en-GB" sz="800" b="0" i="0" u="none" strike="noStrike" kern="1200" cap="none" spc="0" normalizeH="0" baseline="0" noProof="0" dirty="0">
                <a:ln>
                  <a:noFill/>
                </a:ln>
                <a:effectLst/>
                <a:uLnTx/>
                <a:uFillTx/>
                <a:latin typeface="Arial" panose="020B0604020202020204" pitchFamily="34" charset="0"/>
                <a:ea typeface="+mn-ea"/>
                <a:cs typeface="+mn-cs"/>
              </a:rPr>
              <a:t>from the FL quantification (in house experts can be consulted to decide upon this)</a:t>
            </a:r>
            <a:endParaRPr kumimoji="0" lang="nl-NL" sz="800" b="0" i="0" u="none" strike="noStrike" kern="1200" cap="none" spc="0" normalizeH="0" baseline="0" noProof="0" dirty="0" err="1">
              <a:ln>
                <a:noFill/>
              </a:ln>
              <a:effectLst/>
              <a:uLnTx/>
              <a:uFillTx/>
              <a:latin typeface="Arial" panose="020B0604020202020204" pitchFamily="34" charset="0"/>
              <a:ea typeface="+mn-ea"/>
              <a:cs typeface="+mn-cs"/>
            </a:endParaRPr>
          </a:p>
        </p:txBody>
      </p:sp>
      <p:cxnSp>
        <p:nvCxnSpPr>
          <p:cNvPr id="27" name="Straight Arrow Connector 26">
            <a:extLst>
              <a:ext uri="{FF2B5EF4-FFF2-40B4-BE49-F238E27FC236}">
                <a16:creationId xmlns:a16="http://schemas.microsoft.com/office/drawing/2014/main" id="{9B58B525-1794-7040-2822-1C5B4A45EB5C}"/>
              </a:ext>
            </a:extLst>
          </p:cNvPr>
          <p:cNvCxnSpPr>
            <a:cxnSpLocks/>
          </p:cNvCxnSpPr>
          <p:nvPr/>
        </p:nvCxnSpPr>
        <p:spPr>
          <a:xfrm>
            <a:off x="5670000" y="1961730"/>
            <a:ext cx="0" cy="216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5F2405-BEFF-1184-9449-CBC1F18AD874}"/>
              </a:ext>
            </a:extLst>
          </p:cNvPr>
          <p:cNvSpPr txBox="1"/>
          <p:nvPr/>
        </p:nvSpPr>
        <p:spPr>
          <a:xfrm>
            <a:off x="2799800" y="3654126"/>
            <a:ext cx="5760000" cy="330072"/>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c)</a:t>
            </a:r>
            <a:r>
              <a:rPr kumimoji="0" lang="en-GB" sz="1200" i="0" u="none" strike="noStrike" kern="1200" cap="none" spc="0" normalizeH="0" baseline="0" noProof="0" dirty="0">
                <a:ln>
                  <a:noFill/>
                </a:ln>
                <a:effectLst/>
                <a:uLnTx/>
                <a:uFillTx/>
                <a:latin typeface="Arial" panose="020B0604020202020204" pitchFamily="34" charset="0"/>
                <a:ea typeface="+mn-ea"/>
                <a:cs typeface="+mn-cs"/>
              </a:rPr>
              <a:t> Select quantification method </a:t>
            </a:r>
            <a:r>
              <a:rPr kumimoji="0" lang="en-GB" sz="1200" i="0" u="sng" strike="noStrike" kern="1200" cap="none" spc="0" normalizeH="0" baseline="0" noProof="0" dirty="0">
                <a:ln>
                  <a:noFill/>
                </a:ln>
                <a:effectLst/>
                <a:uLnTx/>
                <a:uFillTx/>
                <a:latin typeface="Arial" panose="020B0604020202020204" pitchFamily="34" charset="0"/>
                <a:ea typeface="+mn-ea"/>
                <a:cs typeface="+mn-cs"/>
              </a:rPr>
              <a:t>per process</a:t>
            </a:r>
            <a:endParaRPr kumimoji="0" lang="nl-NL" sz="1200" i="0" u="sng" strike="noStrike" kern="1200" cap="none" spc="0" normalizeH="0" baseline="0" noProof="0" dirty="0" err="1">
              <a:ln>
                <a:noFill/>
              </a:ln>
              <a:effectLst/>
              <a:uLnTx/>
              <a:uFillTx/>
              <a:latin typeface="Arial" panose="020B0604020202020204" pitchFamily="34" charset="0"/>
              <a:ea typeface="+mn-ea"/>
              <a:cs typeface="+mn-cs"/>
            </a:endParaRPr>
          </a:p>
        </p:txBody>
      </p:sp>
      <p:sp>
        <p:nvSpPr>
          <p:cNvPr id="40" name="TextBox 39">
            <a:extLst>
              <a:ext uri="{FF2B5EF4-FFF2-40B4-BE49-F238E27FC236}">
                <a16:creationId xmlns:a16="http://schemas.microsoft.com/office/drawing/2014/main" id="{DBCE18B9-7F12-C691-A0D9-564C571F9629}"/>
              </a:ext>
            </a:extLst>
          </p:cNvPr>
          <p:cNvSpPr txBox="1"/>
          <p:nvPr/>
        </p:nvSpPr>
        <p:spPr>
          <a:xfrm>
            <a:off x="5154656" y="4133386"/>
            <a:ext cx="1050288" cy="294183"/>
          </a:xfrm>
          <a:prstGeom prst="rect">
            <a:avLst/>
          </a:prstGeom>
          <a:noFill/>
        </p:spPr>
        <p:txBody>
          <a:bodyPr wrap="non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000" b="0" i="0" u="none" strike="noStrike" kern="1200" cap="none" spc="0" normalizeH="0" baseline="0" noProof="0" dirty="0">
                <a:ln>
                  <a:noFill/>
                </a:ln>
                <a:effectLst/>
                <a:uLnTx/>
                <a:uFillTx/>
                <a:latin typeface="Arial" panose="020B0604020202020204" pitchFamily="34" charset="0"/>
                <a:ea typeface="+mn-ea"/>
                <a:cs typeface="+mn-cs"/>
              </a:rPr>
              <a:t>(see next slide)</a:t>
            </a:r>
            <a:endParaRPr kumimoji="0" lang="nl-NL" sz="1000" b="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5" name="Vrije vorm: vorm 24">
            <a:hlinkClick r:id="rId8" action="ppaction://hlinksldjump"/>
            <a:extLst>
              <a:ext uri="{FF2B5EF4-FFF2-40B4-BE49-F238E27FC236}">
                <a16:creationId xmlns:a16="http://schemas.microsoft.com/office/drawing/2014/main" id="{EBAA6A96-1E69-B203-3E3A-644E5451FC81}"/>
              </a:ext>
            </a:extLst>
          </p:cNvPr>
          <p:cNvSpPr/>
          <p:nvPr/>
        </p:nvSpPr>
        <p:spPr>
          <a:xfrm>
            <a:off x="4079376" y="239907"/>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21" name="Vrije vorm: vorm 26">
            <a:hlinkClick r:id="rId9" action="ppaction://hlinksldjump"/>
            <a:extLst>
              <a:ext uri="{FF2B5EF4-FFF2-40B4-BE49-F238E27FC236}">
                <a16:creationId xmlns:a16="http://schemas.microsoft.com/office/drawing/2014/main" id="{45947390-3F4A-CC15-D5CD-51E8AA69C485}"/>
              </a:ext>
            </a:extLst>
          </p:cNvPr>
          <p:cNvSpPr/>
          <p:nvPr/>
        </p:nvSpPr>
        <p:spPr>
          <a:xfrm>
            <a:off x="6207451" y="239907"/>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26" name="Vrije vorm: vorm 27">
            <a:hlinkClick r:id="rId10" action="ppaction://hlinksldjump"/>
            <a:extLst>
              <a:ext uri="{FF2B5EF4-FFF2-40B4-BE49-F238E27FC236}">
                <a16:creationId xmlns:a16="http://schemas.microsoft.com/office/drawing/2014/main" id="{DE34BE43-9E7D-B6F4-C2FA-4E2D2ABCD861}"/>
              </a:ext>
            </a:extLst>
          </p:cNvPr>
          <p:cNvSpPr/>
          <p:nvPr/>
        </p:nvSpPr>
        <p:spPr>
          <a:xfrm>
            <a:off x="2555875" y="457026"/>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28" name="Vrije vorm: vorm 34">
            <a:hlinkClick r:id="rId11" action="ppaction://hlinksldjump"/>
            <a:extLst>
              <a:ext uri="{FF2B5EF4-FFF2-40B4-BE49-F238E27FC236}">
                <a16:creationId xmlns:a16="http://schemas.microsoft.com/office/drawing/2014/main" id="{7EF1B4EB-D94E-7453-4B1F-56AAACD2CD1F}"/>
              </a:ext>
            </a:extLst>
          </p:cNvPr>
          <p:cNvSpPr/>
          <p:nvPr/>
        </p:nvSpPr>
        <p:spPr>
          <a:xfrm>
            <a:off x="2555875" y="239907"/>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31" name="Vrije vorm: vorm 26">
            <a:hlinkClick r:id="rId12" action="ppaction://hlinksldjump"/>
            <a:extLst>
              <a:ext uri="{FF2B5EF4-FFF2-40B4-BE49-F238E27FC236}">
                <a16:creationId xmlns:a16="http://schemas.microsoft.com/office/drawing/2014/main" id="{9609CAD6-7BE7-3298-6B29-8DB900F429B5}"/>
              </a:ext>
            </a:extLst>
          </p:cNvPr>
          <p:cNvSpPr/>
          <p:nvPr/>
        </p:nvSpPr>
        <p:spPr>
          <a:xfrm>
            <a:off x="4514096" y="457026"/>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4" name="Vrije vorm: vorm 26">
            <a:hlinkClick r:id="rId13" action="ppaction://hlinksldjump"/>
            <a:extLst>
              <a:ext uri="{FF2B5EF4-FFF2-40B4-BE49-F238E27FC236}">
                <a16:creationId xmlns:a16="http://schemas.microsoft.com/office/drawing/2014/main" id="{AFC3486B-8ED5-7165-41E4-1224F3C88AE9}"/>
              </a:ext>
            </a:extLst>
          </p:cNvPr>
          <p:cNvSpPr/>
          <p:nvPr/>
        </p:nvSpPr>
        <p:spPr>
          <a:xfrm>
            <a:off x="6640145" y="457026"/>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16" name="TextBox 15">
            <a:hlinkClick r:id="rId14" action="ppaction://hlinksldjump"/>
            <a:extLst>
              <a:ext uri="{FF2B5EF4-FFF2-40B4-BE49-F238E27FC236}">
                <a16:creationId xmlns:a16="http://schemas.microsoft.com/office/drawing/2014/main" id="{C36929C7-9BAD-5270-09C3-6332BF5D6089}"/>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cxnSp>
        <p:nvCxnSpPr>
          <p:cNvPr id="34" name="Straight Arrow Connector 33">
            <a:extLst>
              <a:ext uri="{FF2B5EF4-FFF2-40B4-BE49-F238E27FC236}">
                <a16:creationId xmlns:a16="http://schemas.microsoft.com/office/drawing/2014/main" id="{A0748766-EFBA-C558-1B08-68425FD120EC}"/>
              </a:ext>
            </a:extLst>
          </p:cNvPr>
          <p:cNvCxnSpPr>
            <a:cxnSpLocks/>
          </p:cNvCxnSpPr>
          <p:nvPr/>
        </p:nvCxnSpPr>
        <p:spPr>
          <a:xfrm>
            <a:off x="5670000" y="2755480"/>
            <a:ext cx="0" cy="216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F2B3F6-D864-FA96-3196-26EC1CC04F0F}"/>
              </a:ext>
            </a:extLst>
          </p:cNvPr>
          <p:cNvCxnSpPr>
            <a:cxnSpLocks/>
          </p:cNvCxnSpPr>
          <p:nvPr/>
        </p:nvCxnSpPr>
        <p:spPr>
          <a:xfrm>
            <a:off x="5670000" y="3371430"/>
            <a:ext cx="0" cy="216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FCC592C-63D5-B602-24B0-3DB5B45CE6B0}"/>
              </a:ext>
            </a:extLst>
          </p:cNvPr>
          <p:cNvCxnSpPr>
            <a:cxnSpLocks/>
          </p:cNvCxnSpPr>
          <p:nvPr/>
        </p:nvCxnSpPr>
        <p:spPr>
          <a:xfrm>
            <a:off x="5670000" y="3974680"/>
            <a:ext cx="0" cy="216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45B3C9E5-1E41-63CE-206A-752DD206A919}"/>
              </a:ext>
            </a:extLst>
          </p:cNvPr>
          <p:cNvSpPr>
            <a:spLocks noGrp="1"/>
          </p:cNvSpPr>
          <p:nvPr>
            <p:ph type="sldNum" sz="quarter" idx="11"/>
          </p:nvPr>
        </p:nvSpPr>
        <p:spPr/>
        <p:txBody>
          <a:bodyPr/>
          <a:lstStyle/>
          <a:p>
            <a:fld id="{F25965E0-7062-474C-8671-DB3A3CE669B0}" type="slidenum">
              <a:rPr lang="nl-NL" smtClean="0"/>
              <a:pPr/>
              <a:t>50</a:t>
            </a:fld>
            <a:endParaRPr lang="nl-NL" dirty="0"/>
          </a:p>
        </p:txBody>
      </p:sp>
    </p:spTree>
    <p:extLst>
      <p:ext uri="{BB962C8B-B14F-4D97-AF65-F5344CB8AC3E}">
        <p14:creationId xmlns:p14="http://schemas.microsoft.com/office/powerpoint/2010/main" val="2575856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Approach for method selection</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0" name="Arrow: Right 19">
            <a:hlinkClick r:id="" action="ppaction://hlinkshowjump?jump=nextslide"/>
            <a:extLst>
              <a:ext uri="{FF2B5EF4-FFF2-40B4-BE49-F238E27FC236}">
                <a16:creationId xmlns:a16="http://schemas.microsoft.com/office/drawing/2014/main" id="{A7C713C3-944E-612E-135C-1CF750BE5000}"/>
              </a:ext>
            </a:extLst>
          </p:cNvPr>
          <p:cNvSpPr/>
          <p:nvPr/>
        </p:nvSpPr>
        <p:spPr>
          <a:xfrm>
            <a:off x="7362613"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1" name="Vrije vorm: vorm 24">
            <a:hlinkClick r:id="rId8" action="ppaction://hlinksldjump"/>
            <a:extLst>
              <a:ext uri="{FF2B5EF4-FFF2-40B4-BE49-F238E27FC236}">
                <a16:creationId xmlns:a16="http://schemas.microsoft.com/office/drawing/2014/main" id="{27B59514-208A-23EA-B895-3AE7B1F11218}"/>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22" name="Vrije vorm: vorm 26">
            <a:hlinkClick r:id="rId9" action="ppaction://hlinksldjump"/>
            <a:extLst>
              <a:ext uri="{FF2B5EF4-FFF2-40B4-BE49-F238E27FC236}">
                <a16:creationId xmlns:a16="http://schemas.microsoft.com/office/drawing/2014/main" id="{18E51C74-B8AD-EFC5-39DD-9F71A04CA805}"/>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23" name="Vrije vorm: vorm 27">
            <a:hlinkClick r:id="rId10" action="ppaction://hlinksldjump"/>
            <a:extLst>
              <a:ext uri="{FF2B5EF4-FFF2-40B4-BE49-F238E27FC236}">
                <a16:creationId xmlns:a16="http://schemas.microsoft.com/office/drawing/2014/main" id="{570F415C-3F45-D171-FAFD-72CC79422D26}"/>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24" name="Vrije vorm: vorm 34">
            <a:hlinkClick r:id="rId11" action="ppaction://hlinksldjump"/>
            <a:extLst>
              <a:ext uri="{FF2B5EF4-FFF2-40B4-BE49-F238E27FC236}">
                <a16:creationId xmlns:a16="http://schemas.microsoft.com/office/drawing/2014/main" id="{345A5816-DE86-22B3-EA96-AAF10CED7C77}"/>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27" name="Vrije vorm: vorm 26">
            <a:hlinkClick r:id="rId12" action="ppaction://hlinksldjump"/>
            <a:extLst>
              <a:ext uri="{FF2B5EF4-FFF2-40B4-BE49-F238E27FC236}">
                <a16:creationId xmlns:a16="http://schemas.microsoft.com/office/drawing/2014/main" id="{31B310DE-CC77-2FC5-CD60-B15550870899}"/>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4" name="Vrije vorm: vorm 26">
            <a:hlinkClick r:id="rId13" action="ppaction://hlinksldjump"/>
            <a:extLst>
              <a:ext uri="{FF2B5EF4-FFF2-40B4-BE49-F238E27FC236}">
                <a16:creationId xmlns:a16="http://schemas.microsoft.com/office/drawing/2014/main" id="{23F891D9-94AA-F385-D209-163F51D8905E}"/>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16" name="TextBox 15">
            <a:hlinkClick r:id="rId14" action="ppaction://hlinksldjump"/>
            <a:extLst>
              <a:ext uri="{FF2B5EF4-FFF2-40B4-BE49-F238E27FC236}">
                <a16:creationId xmlns:a16="http://schemas.microsoft.com/office/drawing/2014/main" id="{6ACBF162-ABE5-DF96-CD88-B2E3DB2AA8D7}"/>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1F50842D-AA32-5C85-0619-62FC00B2DD27}"/>
              </a:ext>
            </a:extLst>
          </p:cNvPr>
          <p:cNvSpPr txBox="1"/>
          <p:nvPr/>
        </p:nvSpPr>
        <p:spPr>
          <a:xfrm>
            <a:off x="2799800" y="1923550"/>
            <a:ext cx="5760000" cy="330072"/>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d)</a:t>
            </a:r>
            <a:r>
              <a:rPr kumimoji="0" lang="en-GB" sz="1200" i="0" u="none" strike="noStrike" kern="1200" cap="none" spc="0" normalizeH="0" baseline="0" noProof="0" dirty="0">
                <a:ln>
                  <a:noFill/>
                </a:ln>
                <a:effectLst/>
                <a:uLnTx/>
                <a:uFillTx/>
                <a:latin typeface="Arial" panose="020B0604020202020204" pitchFamily="34" charset="0"/>
                <a:ea typeface="+mn-ea"/>
                <a:cs typeface="+mn-cs"/>
              </a:rPr>
              <a:t> </a:t>
            </a:r>
            <a:r>
              <a:rPr kumimoji="0" lang="en-US" sz="1200" i="0" u="none" strike="noStrike" kern="1200" cap="none" spc="0" normalizeH="0" baseline="0" noProof="0" dirty="0">
                <a:ln>
                  <a:noFill/>
                </a:ln>
                <a:effectLst/>
                <a:uLnTx/>
                <a:uFillTx/>
                <a:latin typeface="Arial" panose="020B0604020202020204" pitchFamily="34" charset="0"/>
                <a:ea typeface="+mn-ea"/>
                <a:cs typeface="+mn-cs"/>
              </a:rPr>
              <a:t>List of quantification methods, including characteristics</a:t>
            </a:r>
            <a:endParaRPr kumimoji="0" lang="nl-NL" sz="120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2246FDC3-36CF-61A2-1221-A8D5C1134EFA}"/>
              </a:ext>
            </a:extLst>
          </p:cNvPr>
          <p:cNvSpPr txBox="1"/>
          <p:nvPr/>
        </p:nvSpPr>
        <p:spPr>
          <a:xfrm>
            <a:off x="2799800" y="2699909"/>
            <a:ext cx="2219875" cy="330072"/>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e1)</a:t>
            </a:r>
            <a:r>
              <a:rPr kumimoji="0" lang="en-GB" sz="1200" i="0" u="none" strike="noStrike" kern="1200" cap="none" spc="0" normalizeH="0" baseline="0" noProof="0" dirty="0">
                <a:ln>
                  <a:noFill/>
                </a:ln>
                <a:effectLst/>
                <a:uLnTx/>
                <a:uFillTx/>
                <a:latin typeface="Arial" panose="020B0604020202020204" pitchFamily="34" charset="0"/>
                <a:ea typeface="+mn-ea"/>
                <a:cs typeface="+mn-cs"/>
              </a:rPr>
              <a:t> practical match*</a:t>
            </a:r>
            <a:endParaRPr kumimoji="0" lang="nl-NL" sz="1200" i="0" u="none" strike="noStrike" kern="1200" cap="none" spc="0" normalizeH="0" baseline="0" noProof="0" dirty="0" err="1">
              <a:ln>
                <a:noFill/>
              </a:ln>
              <a:effectLst/>
              <a:uLnTx/>
              <a:uFillTx/>
              <a:latin typeface="Arial" panose="020B0604020202020204" pitchFamily="34" charset="0"/>
              <a:ea typeface="+mn-ea"/>
              <a:cs typeface="+mn-cs"/>
            </a:endParaRPr>
          </a:p>
        </p:txBody>
      </p:sp>
      <p:cxnSp>
        <p:nvCxnSpPr>
          <p:cNvPr id="19" name="Straight Arrow Connector 18">
            <a:extLst>
              <a:ext uri="{FF2B5EF4-FFF2-40B4-BE49-F238E27FC236}">
                <a16:creationId xmlns:a16="http://schemas.microsoft.com/office/drawing/2014/main" id="{B2A09332-4286-A7C4-6267-68B2944F6B39}"/>
              </a:ext>
            </a:extLst>
          </p:cNvPr>
          <p:cNvCxnSpPr>
            <a:cxnSpLocks/>
          </p:cNvCxnSpPr>
          <p:nvPr/>
        </p:nvCxnSpPr>
        <p:spPr>
          <a:xfrm>
            <a:off x="5670000" y="1446992"/>
            <a:ext cx="0" cy="396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141034E-C98D-2CE4-CA11-E612A0218EC5}"/>
              </a:ext>
            </a:extLst>
          </p:cNvPr>
          <p:cNvCxnSpPr>
            <a:cxnSpLocks/>
          </p:cNvCxnSpPr>
          <p:nvPr/>
        </p:nvCxnSpPr>
        <p:spPr>
          <a:xfrm>
            <a:off x="3909737" y="2253622"/>
            <a:ext cx="0" cy="360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1749E0A-4668-A75B-D00C-433521C59555}"/>
              </a:ext>
            </a:extLst>
          </p:cNvPr>
          <p:cNvSpPr txBox="1"/>
          <p:nvPr/>
        </p:nvSpPr>
        <p:spPr>
          <a:xfrm>
            <a:off x="6339925" y="2699909"/>
            <a:ext cx="2219875" cy="330072"/>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e2)</a:t>
            </a:r>
            <a:r>
              <a:rPr kumimoji="0" lang="en-GB" sz="1200" i="0" u="none" strike="noStrike" kern="1200" cap="none" spc="0" normalizeH="0" baseline="0" noProof="0" dirty="0">
                <a:ln>
                  <a:noFill/>
                </a:ln>
                <a:effectLst/>
                <a:uLnTx/>
                <a:uFillTx/>
                <a:latin typeface="Arial" panose="020B0604020202020204" pitchFamily="34" charset="0"/>
                <a:ea typeface="+mn-ea"/>
                <a:cs typeface="+mn-cs"/>
              </a:rPr>
              <a:t> user preferences</a:t>
            </a:r>
            <a:endParaRPr kumimoji="0" lang="nl-NL" sz="1200" i="0" u="none" strike="noStrike" kern="1200" cap="none" spc="0" normalizeH="0" baseline="0" noProof="0" dirty="0" err="1">
              <a:ln>
                <a:noFill/>
              </a:ln>
              <a:effectLst/>
              <a:uLnTx/>
              <a:uFillTx/>
              <a:latin typeface="Arial" panose="020B0604020202020204" pitchFamily="34" charset="0"/>
              <a:ea typeface="+mn-ea"/>
              <a:cs typeface="+mn-cs"/>
            </a:endParaRPr>
          </a:p>
        </p:txBody>
      </p:sp>
      <p:cxnSp>
        <p:nvCxnSpPr>
          <p:cNvPr id="40" name="Straight Arrow Connector 39">
            <a:extLst>
              <a:ext uri="{FF2B5EF4-FFF2-40B4-BE49-F238E27FC236}">
                <a16:creationId xmlns:a16="http://schemas.microsoft.com/office/drawing/2014/main" id="{65F62AB3-0465-9F08-EDC0-5CD60E61B693}"/>
              </a:ext>
            </a:extLst>
          </p:cNvPr>
          <p:cNvCxnSpPr>
            <a:cxnSpLocks/>
          </p:cNvCxnSpPr>
          <p:nvPr/>
        </p:nvCxnSpPr>
        <p:spPr>
          <a:xfrm>
            <a:off x="7449862" y="2253622"/>
            <a:ext cx="0" cy="360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51372AD-CB98-BA78-7803-482E1877782F}"/>
              </a:ext>
            </a:extLst>
          </p:cNvPr>
          <p:cNvCxnSpPr/>
          <p:nvPr/>
        </p:nvCxnSpPr>
        <p:spPr>
          <a:xfrm>
            <a:off x="5019675" y="2862865"/>
            <a:ext cx="131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58FCE9D-D4A9-0ED8-F45B-FA61C30E981D}"/>
              </a:ext>
            </a:extLst>
          </p:cNvPr>
          <p:cNvCxnSpPr>
            <a:cxnSpLocks/>
          </p:cNvCxnSpPr>
          <p:nvPr/>
        </p:nvCxnSpPr>
        <p:spPr>
          <a:xfrm>
            <a:off x="5663975" y="2862865"/>
            <a:ext cx="0" cy="360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2424B8D-9389-EF60-4D6C-17BD1AA853A0}"/>
              </a:ext>
            </a:extLst>
          </p:cNvPr>
          <p:cNvSpPr txBox="1"/>
          <p:nvPr/>
        </p:nvSpPr>
        <p:spPr>
          <a:xfrm>
            <a:off x="4525332" y="3487309"/>
            <a:ext cx="2219875" cy="330072"/>
          </a:xfrm>
          <a:prstGeom prst="rect">
            <a:avLst/>
          </a:prstGeom>
          <a:noFill/>
          <a:ln w="19050">
            <a:solidFill>
              <a:schemeClr val="accent1"/>
            </a:solidFill>
          </a:ln>
        </p:spPr>
        <p:txBody>
          <a:bodyPr wrap="square" lIns="108000" tIns="54000" rIns="108000" bIns="9000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i="0" u="none" strike="noStrike" kern="1200" cap="none" spc="0" normalizeH="0" baseline="0" noProof="0" dirty="0">
                <a:ln>
                  <a:noFill/>
                </a:ln>
                <a:effectLst/>
                <a:uLnTx/>
                <a:uFillTx/>
                <a:latin typeface="Arial" panose="020B0604020202020204" pitchFamily="34" charset="0"/>
                <a:ea typeface="+mn-ea"/>
                <a:cs typeface="+mn-cs"/>
              </a:rPr>
              <a:t>method</a:t>
            </a:r>
            <a:endParaRPr kumimoji="0" lang="nl-NL" sz="120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49" name="TextBox 48">
            <a:extLst>
              <a:ext uri="{FF2B5EF4-FFF2-40B4-BE49-F238E27FC236}">
                <a16:creationId xmlns:a16="http://schemas.microsoft.com/office/drawing/2014/main" id="{82F67E5B-83AA-09FC-3060-5F510B17915C}"/>
              </a:ext>
            </a:extLst>
          </p:cNvPr>
          <p:cNvSpPr txBox="1"/>
          <p:nvPr/>
        </p:nvSpPr>
        <p:spPr>
          <a:xfrm>
            <a:off x="2555875" y="4638277"/>
            <a:ext cx="4450257" cy="338554"/>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ea typeface="+mn-ea"/>
                <a:cs typeface="+mn-cs"/>
              </a:rPr>
              <a:t>* In FLW quantification, research is done about what method usually is applied for what SCL, </a:t>
            </a:r>
            <a:br>
              <a:rPr kumimoji="0" lang="en-US" sz="800" b="0" i="0" u="none" strike="noStrike" kern="1200" cap="none" spc="0" normalizeH="0" baseline="0" noProof="0" dirty="0">
                <a:ln>
                  <a:noFill/>
                </a:ln>
                <a:effectLst/>
                <a:uLnTx/>
                <a:uFillTx/>
                <a:latin typeface="Arial" panose="020B0604020202020204" pitchFamily="34" charset="0"/>
                <a:ea typeface="+mn-ea"/>
                <a:cs typeface="+mn-cs"/>
              </a:rPr>
            </a:br>
            <a:r>
              <a:rPr kumimoji="0" lang="en-US" sz="800" b="0" i="0" u="none" strike="noStrike" kern="1200" cap="none" spc="0" normalizeH="0" baseline="0" noProof="0" dirty="0">
                <a:ln>
                  <a:noFill/>
                </a:ln>
                <a:effectLst/>
                <a:uLnTx/>
                <a:uFillTx/>
                <a:latin typeface="Arial" panose="020B0604020202020204" pitchFamily="34" charset="0"/>
                <a:ea typeface="+mn-ea"/>
                <a:cs typeface="+mn-cs"/>
              </a:rPr>
              <a:t>based on practicalities</a:t>
            </a:r>
          </a:p>
        </p:txBody>
      </p:sp>
      <p:sp>
        <p:nvSpPr>
          <p:cNvPr id="5" name="Slide Number Placeholder 4">
            <a:extLst>
              <a:ext uri="{FF2B5EF4-FFF2-40B4-BE49-F238E27FC236}">
                <a16:creationId xmlns:a16="http://schemas.microsoft.com/office/drawing/2014/main" id="{56CBB88D-589B-5D6A-C19D-9027CA82EE8F}"/>
              </a:ext>
            </a:extLst>
          </p:cNvPr>
          <p:cNvSpPr>
            <a:spLocks noGrp="1"/>
          </p:cNvSpPr>
          <p:nvPr>
            <p:ph type="sldNum" sz="quarter" idx="11"/>
          </p:nvPr>
        </p:nvSpPr>
        <p:spPr/>
        <p:txBody>
          <a:bodyPr/>
          <a:lstStyle/>
          <a:p>
            <a:fld id="{F25965E0-7062-474C-8671-DB3A3CE669B0}" type="slidenum">
              <a:rPr lang="nl-NL" smtClean="0"/>
              <a:pPr/>
              <a:t>51</a:t>
            </a:fld>
            <a:endParaRPr lang="nl-NL" dirty="0"/>
          </a:p>
        </p:txBody>
      </p:sp>
    </p:spTree>
    <p:extLst>
      <p:ext uri="{BB962C8B-B14F-4D97-AF65-F5344CB8AC3E}">
        <p14:creationId xmlns:p14="http://schemas.microsoft.com/office/powerpoint/2010/main" val="3857081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52CABE10-FAA2-E2D8-E0CD-5AD70C1E2011}"/>
              </a:ext>
            </a:extLst>
          </p:cNvPr>
          <p:cNvSpPr/>
          <p:nvPr/>
        </p:nvSpPr>
        <p:spPr>
          <a:xfrm>
            <a:off x="2861441" y="2711685"/>
            <a:ext cx="5847311" cy="1686634"/>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US" sz="1400" dirty="0">
              <a:solidFill>
                <a:schemeClr val="tx1"/>
              </a:solidFill>
            </a:endParaRP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a) Provide process scheme within SCL </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0" name="Arrow: Right 19">
            <a:hlinkClick r:id="" action="ppaction://hlinkshowjump?jump=nextslide"/>
            <a:extLst>
              <a:ext uri="{FF2B5EF4-FFF2-40B4-BE49-F238E27FC236}">
                <a16:creationId xmlns:a16="http://schemas.microsoft.com/office/drawing/2014/main" id="{A7C713C3-944E-612E-135C-1CF750BE5000}"/>
              </a:ext>
            </a:extLst>
          </p:cNvPr>
          <p:cNvSpPr/>
          <p:nvPr/>
        </p:nvSpPr>
        <p:spPr>
          <a:xfrm>
            <a:off x="7362613"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1417AE6F-0F01-9A67-46CE-179AD6858A32}"/>
              </a:ext>
            </a:extLst>
          </p:cNvPr>
          <p:cNvSpPr txBox="1"/>
          <p:nvPr/>
        </p:nvSpPr>
        <p:spPr>
          <a:xfrm>
            <a:off x="3012952" y="2711685"/>
            <a:ext cx="1654620" cy="300531"/>
          </a:xfrm>
          <a:prstGeom prst="rect">
            <a:avLst/>
          </a:prstGeom>
          <a:noFill/>
          <a:ln>
            <a:noFill/>
          </a:ln>
        </p:spPr>
        <p:txBody>
          <a:bodyPr wrap="non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ea typeface="+mn-ea"/>
                <a:cs typeface="+mn-cs"/>
              </a:rPr>
              <a:t>Example wholesaler</a:t>
            </a:r>
            <a:endParaRPr kumimoji="0" lang="nl-NL" sz="1200" b="1"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33" name="TextBox 32">
            <a:extLst>
              <a:ext uri="{FF2B5EF4-FFF2-40B4-BE49-F238E27FC236}">
                <a16:creationId xmlns:a16="http://schemas.microsoft.com/office/drawing/2014/main" id="{C21070D4-858D-1861-2FBA-3D4F189A7721}"/>
              </a:ext>
            </a:extLst>
          </p:cNvPr>
          <p:cNvSpPr txBox="1"/>
          <p:nvPr/>
        </p:nvSpPr>
        <p:spPr>
          <a:xfrm>
            <a:off x="3074227" y="2149358"/>
            <a:ext cx="5455139" cy="276999"/>
          </a:xfrm>
          <a:prstGeom prst="rect">
            <a:avLst/>
          </a:prstGeom>
          <a:noFill/>
          <a:ln w="19050">
            <a:solidFill>
              <a:schemeClr val="accent1"/>
            </a:solidFill>
          </a:ln>
        </p:spPr>
        <p:txBody>
          <a:bodyPr wrap="square" rtlCol="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Food loss? </a:t>
            </a:r>
            <a:r>
              <a:rPr kumimoji="0" lang="en-GB" sz="12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(depending on destination) </a:t>
            </a:r>
            <a:endParaRPr kumimoji="0" lang="nl-NL" sz="12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1" name="TextBox 40">
            <a:extLst>
              <a:ext uri="{FF2B5EF4-FFF2-40B4-BE49-F238E27FC236}">
                <a16:creationId xmlns:a16="http://schemas.microsoft.com/office/drawing/2014/main" id="{82E28CBB-47FE-4AD0-3DDF-B9A7CBE094D8}"/>
              </a:ext>
            </a:extLst>
          </p:cNvPr>
          <p:cNvSpPr txBox="1"/>
          <p:nvPr/>
        </p:nvSpPr>
        <p:spPr>
          <a:xfrm>
            <a:off x="3702684" y="1776447"/>
            <a:ext cx="451012"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residue</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34" name="Vrije vorm: vorm 24">
            <a:hlinkClick r:id="rId8" action="ppaction://hlinksldjump"/>
            <a:extLst>
              <a:ext uri="{FF2B5EF4-FFF2-40B4-BE49-F238E27FC236}">
                <a16:creationId xmlns:a16="http://schemas.microsoft.com/office/drawing/2014/main" id="{D8CCE9E8-8A00-AACC-70AB-3CC9F09B4FB7}"/>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36" name="Vrije vorm: vorm 26">
            <a:hlinkClick r:id="rId9" action="ppaction://hlinksldjump"/>
            <a:extLst>
              <a:ext uri="{FF2B5EF4-FFF2-40B4-BE49-F238E27FC236}">
                <a16:creationId xmlns:a16="http://schemas.microsoft.com/office/drawing/2014/main" id="{8D7B0406-41E3-D714-B401-61166FE80520}"/>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38" name="Vrije vorm: vorm 27">
            <a:hlinkClick r:id="rId10" action="ppaction://hlinksldjump"/>
            <a:extLst>
              <a:ext uri="{FF2B5EF4-FFF2-40B4-BE49-F238E27FC236}">
                <a16:creationId xmlns:a16="http://schemas.microsoft.com/office/drawing/2014/main" id="{983C8FB2-EC5E-799A-F93B-779673F6DC96}"/>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39" name="Vrije vorm: vorm 34">
            <a:hlinkClick r:id="rId11" action="ppaction://hlinksldjump"/>
            <a:extLst>
              <a:ext uri="{FF2B5EF4-FFF2-40B4-BE49-F238E27FC236}">
                <a16:creationId xmlns:a16="http://schemas.microsoft.com/office/drawing/2014/main" id="{2EFDA331-4C89-F7FB-E068-385BD0539BBC}"/>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50" name="Vrije vorm: vorm 26">
            <a:hlinkClick r:id="rId12" action="ppaction://hlinksldjump"/>
            <a:extLst>
              <a:ext uri="{FF2B5EF4-FFF2-40B4-BE49-F238E27FC236}">
                <a16:creationId xmlns:a16="http://schemas.microsoft.com/office/drawing/2014/main" id="{A268F480-3D60-56CE-0EE4-AF52D2AD6BDE}"/>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4" name="Vrije vorm: vorm 26">
            <a:hlinkClick r:id="rId13" action="ppaction://hlinksldjump"/>
            <a:extLst>
              <a:ext uri="{FF2B5EF4-FFF2-40B4-BE49-F238E27FC236}">
                <a16:creationId xmlns:a16="http://schemas.microsoft.com/office/drawing/2014/main" id="{E4371DD8-208B-B80B-D5D3-8F1B1201BB2F}"/>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17" name="TextBox 16">
            <a:hlinkClick r:id="rId14" action="ppaction://hlinksldjump"/>
            <a:extLst>
              <a:ext uri="{FF2B5EF4-FFF2-40B4-BE49-F238E27FC236}">
                <a16:creationId xmlns:a16="http://schemas.microsoft.com/office/drawing/2014/main" id="{63179677-DAA9-6C8A-FCD9-CE8F5BFDEE74}"/>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69" name="TextBox 68">
            <a:extLst>
              <a:ext uri="{FF2B5EF4-FFF2-40B4-BE49-F238E27FC236}">
                <a16:creationId xmlns:a16="http://schemas.microsoft.com/office/drawing/2014/main" id="{812E0CC4-F8C3-631C-CA2A-C5AA2832CB8A}"/>
              </a:ext>
            </a:extLst>
          </p:cNvPr>
          <p:cNvSpPr txBox="1"/>
          <p:nvPr/>
        </p:nvSpPr>
        <p:spPr>
          <a:xfrm>
            <a:off x="3108921" y="3724566"/>
            <a:ext cx="1157088"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Return to supplier</a:t>
            </a:r>
            <a:endParaRPr kumimoji="0" lang="nl-NL" sz="95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72" name="TextBox 71">
            <a:extLst>
              <a:ext uri="{FF2B5EF4-FFF2-40B4-BE49-F238E27FC236}">
                <a16:creationId xmlns:a16="http://schemas.microsoft.com/office/drawing/2014/main" id="{31AED73E-5228-CFEB-C689-40E4B5A4D82A}"/>
              </a:ext>
            </a:extLst>
          </p:cNvPr>
          <p:cNvSpPr txBox="1"/>
          <p:nvPr/>
        </p:nvSpPr>
        <p:spPr>
          <a:xfrm>
            <a:off x="4305481" y="3724566"/>
            <a:ext cx="1396224"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Farmer (animal feed)</a:t>
            </a:r>
            <a:endParaRPr kumimoji="0" lang="nl-NL" sz="95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77" name="TextBox 76">
            <a:extLst>
              <a:ext uri="{FF2B5EF4-FFF2-40B4-BE49-F238E27FC236}">
                <a16:creationId xmlns:a16="http://schemas.microsoft.com/office/drawing/2014/main" id="{8740E1B8-B2F3-9270-551D-241B39B0CA8F}"/>
              </a:ext>
            </a:extLst>
          </p:cNvPr>
          <p:cNvSpPr txBox="1"/>
          <p:nvPr/>
        </p:nvSpPr>
        <p:spPr>
          <a:xfrm>
            <a:off x="5864164" y="3724566"/>
            <a:ext cx="837697"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Digester</a:t>
            </a:r>
            <a:endParaRPr kumimoji="0" lang="nl-NL" sz="95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80" name="TextBox 79">
            <a:extLst>
              <a:ext uri="{FF2B5EF4-FFF2-40B4-BE49-F238E27FC236}">
                <a16:creationId xmlns:a16="http://schemas.microsoft.com/office/drawing/2014/main" id="{801EB34D-5ABA-AD10-C0E4-EE27D6AEAD02}"/>
              </a:ext>
            </a:extLst>
          </p:cNvPr>
          <p:cNvSpPr txBox="1"/>
          <p:nvPr/>
        </p:nvSpPr>
        <p:spPr>
          <a:xfrm>
            <a:off x="7258114" y="3724566"/>
            <a:ext cx="837697"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Digester</a:t>
            </a:r>
            <a:endParaRPr kumimoji="0" lang="nl-NL" sz="95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grpSp>
        <p:nvGrpSpPr>
          <p:cNvPr id="89" name="Group 88">
            <a:extLst>
              <a:ext uri="{FF2B5EF4-FFF2-40B4-BE49-F238E27FC236}">
                <a16:creationId xmlns:a16="http://schemas.microsoft.com/office/drawing/2014/main" id="{551505CB-3997-621B-D9E9-859FEAC82F01}"/>
              </a:ext>
            </a:extLst>
          </p:cNvPr>
          <p:cNvGrpSpPr/>
          <p:nvPr/>
        </p:nvGrpSpPr>
        <p:grpSpPr>
          <a:xfrm>
            <a:off x="3074227" y="1500330"/>
            <a:ext cx="5455139" cy="261201"/>
            <a:chOff x="3074227" y="1522565"/>
            <a:chExt cx="4600321" cy="288147"/>
          </a:xfrm>
        </p:grpSpPr>
        <p:sp>
          <p:nvSpPr>
            <p:cNvPr id="23" name="Arrow: Pentagon 22">
              <a:extLst>
                <a:ext uri="{FF2B5EF4-FFF2-40B4-BE49-F238E27FC236}">
                  <a16:creationId xmlns:a16="http://schemas.microsoft.com/office/drawing/2014/main" id="{46B565EB-760F-DB84-8995-E09F5FDF5DA2}"/>
                </a:ext>
              </a:extLst>
            </p:cNvPr>
            <p:cNvSpPr/>
            <p:nvPr/>
          </p:nvSpPr>
          <p:spPr>
            <a:xfrm>
              <a:off x="3074227" y="1522565"/>
              <a:ext cx="1178217" cy="288147"/>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 1</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24" name="Arrow: Chevron 23">
              <a:extLst>
                <a:ext uri="{FF2B5EF4-FFF2-40B4-BE49-F238E27FC236}">
                  <a16:creationId xmlns:a16="http://schemas.microsoft.com/office/drawing/2014/main" id="{58239248-1DBD-B16F-5682-5AC9EEBAC9D1}"/>
                </a:ext>
              </a:extLst>
            </p:cNvPr>
            <p:cNvSpPr/>
            <p:nvPr/>
          </p:nvSpPr>
          <p:spPr>
            <a:xfrm>
              <a:off x="4172832" y="1522565"/>
              <a:ext cx="117821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 2</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26" name="Arrow: Chevron 25">
              <a:extLst>
                <a:ext uri="{FF2B5EF4-FFF2-40B4-BE49-F238E27FC236}">
                  <a16:creationId xmlns:a16="http://schemas.microsoft.com/office/drawing/2014/main" id="{495E1B00-0144-8663-964E-ABE71C826AC8}"/>
                </a:ext>
              </a:extLst>
            </p:cNvPr>
            <p:cNvSpPr/>
            <p:nvPr/>
          </p:nvSpPr>
          <p:spPr>
            <a:xfrm>
              <a:off x="6370041" y="1522565"/>
              <a:ext cx="130450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 6</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88" name="Arrow: Chevron 87">
              <a:extLst>
                <a:ext uri="{FF2B5EF4-FFF2-40B4-BE49-F238E27FC236}">
                  <a16:creationId xmlns:a16="http://schemas.microsoft.com/office/drawing/2014/main" id="{CAC8D68D-B1DC-91FB-A23D-CB0F93D39DB2}"/>
                </a:ext>
              </a:extLst>
            </p:cNvPr>
            <p:cNvSpPr/>
            <p:nvPr/>
          </p:nvSpPr>
          <p:spPr>
            <a:xfrm>
              <a:off x="5271437" y="1522565"/>
              <a:ext cx="117821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grpSp>
      <p:cxnSp>
        <p:nvCxnSpPr>
          <p:cNvPr id="90" name="Straight Arrow Connector 89">
            <a:extLst>
              <a:ext uri="{FF2B5EF4-FFF2-40B4-BE49-F238E27FC236}">
                <a16:creationId xmlns:a16="http://schemas.microsoft.com/office/drawing/2014/main" id="{CF85535B-70EB-6842-8665-FBC40A64B565}"/>
              </a:ext>
            </a:extLst>
          </p:cNvPr>
          <p:cNvCxnSpPr>
            <a:cxnSpLocks/>
          </p:cNvCxnSpPr>
          <p:nvPr/>
        </p:nvCxnSpPr>
        <p:spPr>
          <a:xfrm>
            <a:off x="3667487" y="1754297"/>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9E4E9A44-A79D-B055-254B-BB1F8A06CDE5}"/>
              </a:ext>
            </a:extLst>
          </p:cNvPr>
          <p:cNvSpPr txBox="1"/>
          <p:nvPr/>
        </p:nvSpPr>
        <p:spPr>
          <a:xfrm>
            <a:off x="5016834" y="1776447"/>
            <a:ext cx="451012"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residue</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cxnSp>
        <p:nvCxnSpPr>
          <p:cNvPr id="92" name="Straight Arrow Connector 91">
            <a:extLst>
              <a:ext uri="{FF2B5EF4-FFF2-40B4-BE49-F238E27FC236}">
                <a16:creationId xmlns:a16="http://schemas.microsoft.com/office/drawing/2014/main" id="{E6071BFC-0EB2-B85B-B010-BA1CEDCA08D8}"/>
              </a:ext>
            </a:extLst>
          </p:cNvPr>
          <p:cNvCxnSpPr>
            <a:cxnSpLocks/>
          </p:cNvCxnSpPr>
          <p:nvPr/>
        </p:nvCxnSpPr>
        <p:spPr>
          <a:xfrm>
            <a:off x="4981637" y="1754297"/>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FC159CC4-1358-995A-620C-CD72991F4DE0}"/>
              </a:ext>
            </a:extLst>
          </p:cNvPr>
          <p:cNvSpPr txBox="1"/>
          <p:nvPr/>
        </p:nvSpPr>
        <p:spPr>
          <a:xfrm>
            <a:off x="7712160" y="1774054"/>
            <a:ext cx="451012"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residue</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cxnSp>
        <p:nvCxnSpPr>
          <p:cNvPr id="94" name="Straight Arrow Connector 93">
            <a:extLst>
              <a:ext uri="{FF2B5EF4-FFF2-40B4-BE49-F238E27FC236}">
                <a16:creationId xmlns:a16="http://schemas.microsoft.com/office/drawing/2014/main" id="{DF048CAC-2B5B-3317-D08B-DC86ADC2D1A5}"/>
              </a:ext>
            </a:extLst>
          </p:cNvPr>
          <p:cNvCxnSpPr>
            <a:cxnSpLocks/>
          </p:cNvCxnSpPr>
          <p:nvPr/>
        </p:nvCxnSpPr>
        <p:spPr>
          <a:xfrm>
            <a:off x="7676963" y="1751904"/>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93F28D1-DE0E-4A3D-7815-6D864096DBC4}"/>
              </a:ext>
            </a:extLst>
          </p:cNvPr>
          <p:cNvSpPr txBox="1"/>
          <p:nvPr/>
        </p:nvSpPr>
        <p:spPr>
          <a:xfrm>
            <a:off x="3073118" y="3931687"/>
            <a:ext cx="1221344" cy="276999"/>
          </a:xfrm>
          <a:prstGeom prst="rect">
            <a:avLst/>
          </a:prstGeom>
          <a:noFill/>
          <a:ln w="19050">
            <a:solidFill>
              <a:srgbClr val="00B050"/>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No food loss</a:t>
            </a:r>
            <a:endParaRPr kumimoji="0" lang="nl-NL" sz="100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96" name="TextBox 95">
            <a:extLst>
              <a:ext uri="{FF2B5EF4-FFF2-40B4-BE49-F238E27FC236}">
                <a16:creationId xmlns:a16="http://schemas.microsoft.com/office/drawing/2014/main" id="{AB06D1BF-9621-39AF-AB28-94BA90C77283}"/>
              </a:ext>
            </a:extLst>
          </p:cNvPr>
          <p:cNvSpPr txBox="1"/>
          <p:nvPr/>
        </p:nvSpPr>
        <p:spPr>
          <a:xfrm>
            <a:off x="3376268" y="3380226"/>
            <a:ext cx="508720"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rejection</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pSp>
        <p:nvGrpSpPr>
          <p:cNvPr id="97" name="Group 96">
            <a:extLst>
              <a:ext uri="{FF2B5EF4-FFF2-40B4-BE49-F238E27FC236}">
                <a16:creationId xmlns:a16="http://schemas.microsoft.com/office/drawing/2014/main" id="{08E8B176-D5EC-DD89-ADB2-9DDE5832E644}"/>
              </a:ext>
            </a:extLst>
          </p:cNvPr>
          <p:cNvGrpSpPr/>
          <p:nvPr/>
        </p:nvGrpSpPr>
        <p:grpSpPr>
          <a:xfrm>
            <a:off x="3074227" y="3104109"/>
            <a:ext cx="5455139" cy="261201"/>
            <a:chOff x="3074227" y="1522565"/>
            <a:chExt cx="4600321" cy="288147"/>
          </a:xfrm>
        </p:grpSpPr>
        <p:sp>
          <p:nvSpPr>
            <p:cNvPr id="98" name="Arrow: Pentagon 97">
              <a:extLst>
                <a:ext uri="{FF2B5EF4-FFF2-40B4-BE49-F238E27FC236}">
                  <a16:creationId xmlns:a16="http://schemas.microsoft.com/office/drawing/2014/main" id="{6D3FB24F-56DE-FDBA-669F-1026BD9CF1A8}"/>
                </a:ext>
              </a:extLst>
            </p:cNvPr>
            <p:cNvSpPr/>
            <p:nvPr/>
          </p:nvSpPr>
          <p:spPr>
            <a:xfrm>
              <a:off x="3074227" y="1522565"/>
              <a:ext cx="1178217" cy="288147"/>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Input quality control</a:t>
              </a:r>
            </a:p>
          </p:txBody>
        </p:sp>
        <p:sp>
          <p:nvSpPr>
            <p:cNvPr id="99" name="Arrow: Chevron 98">
              <a:extLst>
                <a:ext uri="{FF2B5EF4-FFF2-40B4-BE49-F238E27FC236}">
                  <a16:creationId xmlns:a16="http://schemas.microsoft.com/office/drawing/2014/main" id="{DD256DA3-734F-02EC-44E0-BF93457C3FC1}"/>
                </a:ext>
              </a:extLst>
            </p:cNvPr>
            <p:cNvSpPr/>
            <p:nvPr/>
          </p:nvSpPr>
          <p:spPr>
            <a:xfrm>
              <a:off x="4172832" y="1522565"/>
              <a:ext cx="117821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Processing</a:t>
              </a:r>
            </a:p>
          </p:txBody>
        </p:sp>
        <p:sp>
          <p:nvSpPr>
            <p:cNvPr id="100" name="Arrow: Chevron 99">
              <a:extLst>
                <a:ext uri="{FF2B5EF4-FFF2-40B4-BE49-F238E27FC236}">
                  <a16:creationId xmlns:a16="http://schemas.microsoft.com/office/drawing/2014/main" id="{3F7DE77D-1BB0-F265-496E-CBB4389F85EF}"/>
                </a:ext>
              </a:extLst>
            </p:cNvPr>
            <p:cNvSpPr/>
            <p:nvPr/>
          </p:nvSpPr>
          <p:spPr>
            <a:xfrm>
              <a:off x="6370041" y="1522565"/>
              <a:ext cx="130450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Sales distribution</a:t>
              </a:r>
            </a:p>
          </p:txBody>
        </p:sp>
        <p:sp>
          <p:nvSpPr>
            <p:cNvPr id="101" name="Arrow: Chevron 100">
              <a:extLst>
                <a:ext uri="{FF2B5EF4-FFF2-40B4-BE49-F238E27FC236}">
                  <a16:creationId xmlns:a16="http://schemas.microsoft.com/office/drawing/2014/main" id="{DD685DE7-E663-0FF5-6A91-D0419A46984B}"/>
                </a:ext>
              </a:extLst>
            </p:cNvPr>
            <p:cNvSpPr/>
            <p:nvPr/>
          </p:nvSpPr>
          <p:spPr>
            <a:xfrm>
              <a:off x="5271437" y="1522565"/>
              <a:ext cx="117821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Storage</a:t>
              </a:r>
            </a:p>
          </p:txBody>
        </p:sp>
      </p:grpSp>
      <p:cxnSp>
        <p:nvCxnSpPr>
          <p:cNvPr id="102" name="Straight Arrow Connector 101">
            <a:extLst>
              <a:ext uri="{FF2B5EF4-FFF2-40B4-BE49-F238E27FC236}">
                <a16:creationId xmlns:a16="http://schemas.microsoft.com/office/drawing/2014/main" id="{DED85636-06BB-E6D2-3941-E0E37EE75B62}"/>
              </a:ext>
            </a:extLst>
          </p:cNvPr>
          <p:cNvCxnSpPr>
            <a:cxnSpLocks/>
          </p:cNvCxnSpPr>
          <p:nvPr/>
        </p:nvCxnSpPr>
        <p:spPr>
          <a:xfrm>
            <a:off x="3341071" y="3358076"/>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BB75454C-0BE8-F38E-B2E6-CC8D79EF582C}"/>
              </a:ext>
            </a:extLst>
          </p:cNvPr>
          <p:cNvSpPr txBox="1"/>
          <p:nvPr/>
        </p:nvSpPr>
        <p:spPr>
          <a:xfrm>
            <a:off x="4731688" y="3380226"/>
            <a:ext cx="585664"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lang="en-GB" sz="900" i="1" dirty="0">
                <a:solidFill>
                  <a:schemeClr val="accent1"/>
                </a:solidFill>
                <a:latin typeface="Arial" panose="020B0604020202020204" pitchFamily="34" charset="0"/>
              </a:rPr>
              <a:t>c</a:t>
            </a:r>
            <a:r>
              <a:rPr kumimoji="0" lang="en-GB"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rPr>
              <a:t>ut</a:t>
            </a: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 losses</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cxnSp>
        <p:nvCxnSpPr>
          <p:cNvPr id="104" name="Straight Arrow Connector 103">
            <a:extLst>
              <a:ext uri="{FF2B5EF4-FFF2-40B4-BE49-F238E27FC236}">
                <a16:creationId xmlns:a16="http://schemas.microsoft.com/office/drawing/2014/main" id="{5019CEE4-0E3A-EA3A-0C01-EA1F5DB75D3F}"/>
              </a:ext>
            </a:extLst>
          </p:cNvPr>
          <p:cNvCxnSpPr>
            <a:cxnSpLocks/>
          </p:cNvCxnSpPr>
          <p:nvPr/>
        </p:nvCxnSpPr>
        <p:spPr>
          <a:xfrm>
            <a:off x="4696491" y="3358076"/>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9576D8E1-D9C8-1CF9-CA7A-207302A55FCE}"/>
              </a:ext>
            </a:extLst>
          </p:cNvPr>
          <p:cNvSpPr txBox="1"/>
          <p:nvPr/>
        </p:nvSpPr>
        <p:spPr>
          <a:xfrm>
            <a:off x="7323179" y="3377833"/>
            <a:ext cx="970385"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damaged product</a:t>
            </a:r>
          </a:p>
        </p:txBody>
      </p:sp>
      <p:cxnSp>
        <p:nvCxnSpPr>
          <p:cNvPr id="106" name="Straight Arrow Connector 105">
            <a:extLst>
              <a:ext uri="{FF2B5EF4-FFF2-40B4-BE49-F238E27FC236}">
                <a16:creationId xmlns:a16="http://schemas.microsoft.com/office/drawing/2014/main" id="{4A2B18CC-B6BB-E071-D4C8-A84C2AED57DC}"/>
              </a:ext>
            </a:extLst>
          </p:cNvPr>
          <p:cNvCxnSpPr>
            <a:cxnSpLocks/>
          </p:cNvCxnSpPr>
          <p:nvPr/>
        </p:nvCxnSpPr>
        <p:spPr>
          <a:xfrm>
            <a:off x="7287982" y="3355683"/>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0A5AC04D-9B83-73EF-3B48-D66C5203A242}"/>
              </a:ext>
            </a:extLst>
          </p:cNvPr>
          <p:cNvSpPr txBox="1"/>
          <p:nvPr/>
        </p:nvSpPr>
        <p:spPr>
          <a:xfrm>
            <a:off x="6013055" y="3380226"/>
            <a:ext cx="636960"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lang="en-GB" sz="900" i="1" dirty="0">
                <a:solidFill>
                  <a:schemeClr val="accent1"/>
                </a:solidFill>
                <a:latin typeface="Arial" panose="020B0604020202020204" pitchFamily="34" charset="0"/>
              </a:rPr>
              <a:t>expiry date</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cxnSp>
        <p:nvCxnSpPr>
          <p:cNvPr id="108" name="Straight Arrow Connector 107">
            <a:extLst>
              <a:ext uri="{FF2B5EF4-FFF2-40B4-BE49-F238E27FC236}">
                <a16:creationId xmlns:a16="http://schemas.microsoft.com/office/drawing/2014/main" id="{6B3D0F38-4853-0B80-3C0E-9ABDBD9C66DA}"/>
              </a:ext>
            </a:extLst>
          </p:cNvPr>
          <p:cNvCxnSpPr>
            <a:cxnSpLocks/>
          </p:cNvCxnSpPr>
          <p:nvPr/>
        </p:nvCxnSpPr>
        <p:spPr>
          <a:xfrm>
            <a:off x="5977858" y="3358076"/>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DEFCDB1F-B065-BBB1-5448-D3D77FD309B7}"/>
              </a:ext>
            </a:extLst>
          </p:cNvPr>
          <p:cNvSpPr txBox="1"/>
          <p:nvPr/>
        </p:nvSpPr>
        <p:spPr>
          <a:xfrm>
            <a:off x="4371920" y="3931687"/>
            <a:ext cx="1222963" cy="276999"/>
          </a:xfrm>
          <a:prstGeom prst="rect">
            <a:avLst/>
          </a:prstGeom>
          <a:noFill/>
          <a:ln w="19050">
            <a:solidFill>
              <a:srgbClr val="00B050"/>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No food loss</a:t>
            </a:r>
            <a:endParaRPr kumimoji="0" lang="nl-NL" sz="100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110" name="TextBox 109">
            <a:extLst>
              <a:ext uri="{FF2B5EF4-FFF2-40B4-BE49-F238E27FC236}">
                <a16:creationId xmlns:a16="http://schemas.microsoft.com/office/drawing/2014/main" id="{A02C62EA-A5AF-F627-D77F-A90687AC68C4}"/>
              </a:ext>
            </a:extLst>
          </p:cNvPr>
          <p:cNvSpPr txBox="1"/>
          <p:nvPr/>
        </p:nvSpPr>
        <p:spPr>
          <a:xfrm>
            <a:off x="5672341" y="3931687"/>
            <a:ext cx="1221344" cy="276999"/>
          </a:xfrm>
          <a:prstGeom prst="rect">
            <a:avLst/>
          </a:prstGeom>
          <a:noFill/>
          <a:ln w="19050">
            <a:solidFill>
              <a:schemeClr val="accent2"/>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lang="en-GB" sz="1000" b="1" dirty="0">
                <a:solidFill>
                  <a:schemeClr val="accent2"/>
                </a:solidFill>
                <a:latin typeface="Arial" panose="020B0604020202020204" pitchFamily="34" charset="0"/>
              </a:rPr>
              <a:t>F</a:t>
            </a:r>
            <a:r>
              <a:rPr kumimoji="0" lang="en-GB" sz="1000" b="1"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rPr>
              <a:t>ood</a:t>
            </a:r>
            <a:r>
              <a:rPr kumimoji="0" lang="en-GB" sz="10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 loss</a:t>
            </a:r>
            <a:endParaRPr kumimoji="0" lang="nl-NL" sz="10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11" name="TextBox 110">
            <a:extLst>
              <a:ext uri="{FF2B5EF4-FFF2-40B4-BE49-F238E27FC236}">
                <a16:creationId xmlns:a16="http://schemas.microsoft.com/office/drawing/2014/main" id="{8E5DDD9D-A7AF-3FB7-DE4E-0EA8EF85DE4B}"/>
              </a:ext>
            </a:extLst>
          </p:cNvPr>
          <p:cNvSpPr txBox="1"/>
          <p:nvPr/>
        </p:nvSpPr>
        <p:spPr>
          <a:xfrm>
            <a:off x="6971144" y="3931687"/>
            <a:ext cx="1449561" cy="276999"/>
          </a:xfrm>
          <a:prstGeom prst="rect">
            <a:avLst/>
          </a:prstGeom>
          <a:noFill/>
          <a:ln w="19050">
            <a:solidFill>
              <a:schemeClr val="accent2"/>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Food loss</a:t>
            </a:r>
            <a:endParaRPr kumimoji="0" lang="nl-NL" sz="10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8ADFEF56-3B6D-8F10-3722-39BAA13D0903}"/>
              </a:ext>
            </a:extLst>
          </p:cNvPr>
          <p:cNvSpPr>
            <a:spLocks noGrp="1"/>
          </p:cNvSpPr>
          <p:nvPr>
            <p:ph type="sldNum" sz="quarter" idx="11"/>
          </p:nvPr>
        </p:nvSpPr>
        <p:spPr/>
        <p:txBody>
          <a:bodyPr/>
          <a:lstStyle/>
          <a:p>
            <a:fld id="{F25965E0-7062-474C-8671-DB3A3CE669B0}" type="slidenum">
              <a:rPr lang="nl-NL" smtClean="0"/>
              <a:pPr/>
              <a:t>52</a:t>
            </a:fld>
            <a:endParaRPr lang="nl-NL" dirty="0"/>
          </a:p>
        </p:txBody>
      </p:sp>
    </p:spTree>
    <p:extLst>
      <p:ext uri="{BB962C8B-B14F-4D97-AF65-F5344CB8AC3E}">
        <p14:creationId xmlns:p14="http://schemas.microsoft.com/office/powerpoint/2010/main" val="3809952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a:t>b) </a:t>
            </a:r>
            <a:r>
              <a:rPr lang="en-GB" sz="1800">
                <a:latin typeface="Arial" panose="020B0604020202020204" pitchFamily="34" charset="0"/>
              </a:rPr>
              <a:t>What process you want to quantify for?</a:t>
            </a:r>
            <a:endParaRPr lang="en-GB" dirty="0"/>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0" name="Arrow: Right 19">
            <a:hlinkClick r:id="" action="ppaction://hlinkshowjump?jump=nextslide"/>
            <a:extLst>
              <a:ext uri="{FF2B5EF4-FFF2-40B4-BE49-F238E27FC236}">
                <a16:creationId xmlns:a16="http://schemas.microsoft.com/office/drawing/2014/main" id="{A7C713C3-944E-612E-135C-1CF750BE5000}"/>
              </a:ext>
            </a:extLst>
          </p:cNvPr>
          <p:cNvSpPr/>
          <p:nvPr/>
        </p:nvSpPr>
        <p:spPr>
          <a:xfrm>
            <a:off x="7362613"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7" name="Vrije vorm: vorm 24">
            <a:hlinkClick r:id="rId8" action="ppaction://hlinksldjump"/>
            <a:extLst>
              <a:ext uri="{FF2B5EF4-FFF2-40B4-BE49-F238E27FC236}">
                <a16:creationId xmlns:a16="http://schemas.microsoft.com/office/drawing/2014/main" id="{0FE353A1-9DED-8699-01D8-B25AE2003720}"/>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18" name="Vrije vorm: vorm 26">
            <a:hlinkClick r:id="rId9" action="ppaction://hlinksldjump"/>
            <a:extLst>
              <a:ext uri="{FF2B5EF4-FFF2-40B4-BE49-F238E27FC236}">
                <a16:creationId xmlns:a16="http://schemas.microsoft.com/office/drawing/2014/main" id="{4BF0CE03-A4C8-0657-8DDA-A767A6FC76A4}"/>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19" name="Vrije vorm: vorm 27">
            <a:hlinkClick r:id="rId10" action="ppaction://hlinksldjump"/>
            <a:extLst>
              <a:ext uri="{FF2B5EF4-FFF2-40B4-BE49-F238E27FC236}">
                <a16:creationId xmlns:a16="http://schemas.microsoft.com/office/drawing/2014/main" id="{93E12075-603F-D504-FB2B-0288FDA92C77}"/>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22" name="Vrije vorm: vorm 34">
            <a:hlinkClick r:id="rId11" action="ppaction://hlinksldjump"/>
            <a:extLst>
              <a:ext uri="{FF2B5EF4-FFF2-40B4-BE49-F238E27FC236}">
                <a16:creationId xmlns:a16="http://schemas.microsoft.com/office/drawing/2014/main" id="{25CFEE4B-50B3-651C-5008-137AFC2381C5}"/>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51" name="Vrije vorm: vorm 26">
            <a:hlinkClick r:id="rId12" action="ppaction://hlinksldjump"/>
            <a:extLst>
              <a:ext uri="{FF2B5EF4-FFF2-40B4-BE49-F238E27FC236}">
                <a16:creationId xmlns:a16="http://schemas.microsoft.com/office/drawing/2014/main" id="{8F2DB3FF-2D27-6F6F-00F6-8231BD7ADBD4}"/>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4" name="Vrije vorm: vorm 26">
            <a:hlinkClick r:id="rId13" action="ppaction://hlinksldjump"/>
            <a:extLst>
              <a:ext uri="{FF2B5EF4-FFF2-40B4-BE49-F238E27FC236}">
                <a16:creationId xmlns:a16="http://schemas.microsoft.com/office/drawing/2014/main" id="{C4435B61-DB55-7A0E-4713-CED313A9D3D4}"/>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16" name="TextBox 15">
            <a:hlinkClick r:id="rId14" action="ppaction://hlinksldjump"/>
            <a:extLst>
              <a:ext uri="{FF2B5EF4-FFF2-40B4-BE49-F238E27FC236}">
                <a16:creationId xmlns:a16="http://schemas.microsoft.com/office/drawing/2014/main" id="{810F6EFE-1153-D0A5-809B-F286FF62AAB6}"/>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94" name="Rectangle 93">
            <a:extLst>
              <a:ext uri="{FF2B5EF4-FFF2-40B4-BE49-F238E27FC236}">
                <a16:creationId xmlns:a16="http://schemas.microsoft.com/office/drawing/2014/main" id="{7C17FB8C-D7C5-E440-1BE6-CE0364E2345F}"/>
              </a:ext>
            </a:extLst>
          </p:cNvPr>
          <p:cNvSpPr/>
          <p:nvPr/>
        </p:nvSpPr>
        <p:spPr>
          <a:xfrm>
            <a:off x="2861441" y="2711685"/>
            <a:ext cx="5847311" cy="1686634"/>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US" sz="1400" dirty="0">
              <a:solidFill>
                <a:schemeClr val="tx1"/>
              </a:solidFill>
            </a:endParaRPr>
          </a:p>
        </p:txBody>
      </p:sp>
      <p:sp>
        <p:nvSpPr>
          <p:cNvPr id="95" name="TextBox 94">
            <a:extLst>
              <a:ext uri="{FF2B5EF4-FFF2-40B4-BE49-F238E27FC236}">
                <a16:creationId xmlns:a16="http://schemas.microsoft.com/office/drawing/2014/main" id="{BA5432C9-19E5-55B2-7D31-CEA112FC4C45}"/>
              </a:ext>
            </a:extLst>
          </p:cNvPr>
          <p:cNvSpPr txBox="1"/>
          <p:nvPr/>
        </p:nvSpPr>
        <p:spPr>
          <a:xfrm>
            <a:off x="3012952" y="2711685"/>
            <a:ext cx="1654620" cy="300531"/>
          </a:xfrm>
          <a:prstGeom prst="rect">
            <a:avLst/>
          </a:prstGeom>
          <a:noFill/>
          <a:ln>
            <a:noFill/>
          </a:ln>
        </p:spPr>
        <p:txBody>
          <a:bodyPr wrap="non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ea typeface="+mn-ea"/>
                <a:cs typeface="+mn-cs"/>
              </a:rPr>
              <a:t>Example wholesaler</a:t>
            </a:r>
            <a:endParaRPr kumimoji="0" lang="nl-NL" sz="1200" b="1"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96" name="TextBox 95">
            <a:extLst>
              <a:ext uri="{FF2B5EF4-FFF2-40B4-BE49-F238E27FC236}">
                <a16:creationId xmlns:a16="http://schemas.microsoft.com/office/drawing/2014/main" id="{FF91AB87-65AC-4EAA-B9EA-C0003306F68A}"/>
              </a:ext>
            </a:extLst>
          </p:cNvPr>
          <p:cNvSpPr txBox="1"/>
          <p:nvPr/>
        </p:nvSpPr>
        <p:spPr>
          <a:xfrm>
            <a:off x="3074227" y="2149358"/>
            <a:ext cx="5455139" cy="276999"/>
          </a:xfrm>
          <a:prstGeom prst="rect">
            <a:avLst/>
          </a:prstGeom>
          <a:noFill/>
          <a:ln w="19050">
            <a:solidFill>
              <a:schemeClr val="accent1"/>
            </a:solidFill>
          </a:ln>
        </p:spPr>
        <p:txBody>
          <a:bodyPr wrap="square" rtlCol="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Food loss? </a:t>
            </a:r>
            <a:r>
              <a:rPr kumimoji="0" lang="en-GB" sz="12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(depending on destination) </a:t>
            </a:r>
            <a:endParaRPr kumimoji="0" lang="nl-NL" sz="12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97" name="TextBox 96">
            <a:extLst>
              <a:ext uri="{FF2B5EF4-FFF2-40B4-BE49-F238E27FC236}">
                <a16:creationId xmlns:a16="http://schemas.microsoft.com/office/drawing/2014/main" id="{4C2BE7ED-7286-E667-A895-52FE4C353234}"/>
              </a:ext>
            </a:extLst>
          </p:cNvPr>
          <p:cNvSpPr txBox="1"/>
          <p:nvPr/>
        </p:nvSpPr>
        <p:spPr>
          <a:xfrm>
            <a:off x="3702684" y="1776447"/>
            <a:ext cx="451012"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residue</a:t>
            </a:r>
            <a:endParaRPr kumimoji="0" lang="nl-NL" sz="900" b="0" i="1"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98" name="TextBox 97">
            <a:extLst>
              <a:ext uri="{FF2B5EF4-FFF2-40B4-BE49-F238E27FC236}">
                <a16:creationId xmlns:a16="http://schemas.microsoft.com/office/drawing/2014/main" id="{74193445-1211-F56B-1EFF-314805D7A61E}"/>
              </a:ext>
            </a:extLst>
          </p:cNvPr>
          <p:cNvSpPr txBox="1"/>
          <p:nvPr/>
        </p:nvSpPr>
        <p:spPr>
          <a:xfrm>
            <a:off x="3108921" y="3724566"/>
            <a:ext cx="1157088"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Return to supplier</a:t>
            </a:r>
            <a:endParaRPr kumimoji="0" lang="nl-NL" sz="95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99" name="TextBox 98">
            <a:extLst>
              <a:ext uri="{FF2B5EF4-FFF2-40B4-BE49-F238E27FC236}">
                <a16:creationId xmlns:a16="http://schemas.microsoft.com/office/drawing/2014/main" id="{CC3DA6AB-AB24-F371-5577-B65AE032C23F}"/>
              </a:ext>
            </a:extLst>
          </p:cNvPr>
          <p:cNvSpPr txBox="1"/>
          <p:nvPr/>
        </p:nvSpPr>
        <p:spPr>
          <a:xfrm>
            <a:off x="4305481" y="3724566"/>
            <a:ext cx="1396224"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Farmer (animal feed)</a:t>
            </a:r>
            <a:endParaRPr kumimoji="0" lang="nl-NL" sz="95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100" name="TextBox 99">
            <a:extLst>
              <a:ext uri="{FF2B5EF4-FFF2-40B4-BE49-F238E27FC236}">
                <a16:creationId xmlns:a16="http://schemas.microsoft.com/office/drawing/2014/main" id="{FA6255F1-4788-5899-862D-39B215104E29}"/>
              </a:ext>
            </a:extLst>
          </p:cNvPr>
          <p:cNvSpPr txBox="1"/>
          <p:nvPr/>
        </p:nvSpPr>
        <p:spPr>
          <a:xfrm>
            <a:off x="5868272" y="3724566"/>
            <a:ext cx="837697"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Digester</a:t>
            </a:r>
            <a:endParaRPr kumimoji="0" lang="nl-NL" sz="95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01" name="TextBox 100">
            <a:extLst>
              <a:ext uri="{FF2B5EF4-FFF2-40B4-BE49-F238E27FC236}">
                <a16:creationId xmlns:a16="http://schemas.microsoft.com/office/drawing/2014/main" id="{A7B21A2D-9E76-D53D-EDFC-1F1367D1AFBA}"/>
              </a:ext>
            </a:extLst>
          </p:cNvPr>
          <p:cNvSpPr txBox="1"/>
          <p:nvPr/>
        </p:nvSpPr>
        <p:spPr>
          <a:xfrm>
            <a:off x="7277075" y="3724566"/>
            <a:ext cx="837697" cy="146194"/>
          </a:xfrm>
          <a:prstGeom prst="rect">
            <a:avLst/>
          </a:prstGeom>
          <a:noFill/>
          <a:ln>
            <a:noFill/>
          </a:ln>
        </p:spPr>
        <p:txBody>
          <a:bodyPr wrap="square" lIns="0" tIns="0" rIns="0" bIns="0"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GB" sz="95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Digester</a:t>
            </a:r>
            <a:endParaRPr kumimoji="0" lang="nl-NL" sz="95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grpSp>
        <p:nvGrpSpPr>
          <p:cNvPr id="102" name="Group 101">
            <a:extLst>
              <a:ext uri="{FF2B5EF4-FFF2-40B4-BE49-F238E27FC236}">
                <a16:creationId xmlns:a16="http://schemas.microsoft.com/office/drawing/2014/main" id="{EC430B54-99B8-BB09-BB37-A3E1F2539AC5}"/>
              </a:ext>
            </a:extLst>
          </p:cNvPr>
          <p:cNvGrpSpPr/>
          <p:nvPr/>
        </p:nvGrpSpPr>
        <p:grpSpPr>
          <a:xfrm>
            <a:off x="3074227" y="1500330"/>
            <a:ext cx="5455139" cy="261201"/>
            <a:chOff x="3074227" y="1522565"/>
            <a:chExt cx="4600321" cy="288147"/>
          </a:xfrm>
        </p:grpSpPr>
        <p:sp>
          <p:nvSpPr>
            <p:cNvPr id="103" name="Arrow: Pentagon 102">
              <a:extLst>
                <a:ext uri="{FF2B5EF4-FFF2-40B4-BE49-F238E27FC236}">
                  <a16:creationId xmlns:a16="http://schemas.microsoft.com/office/drawing/2014/main" id="{B3AF404B-E948-3D80-3706-29A888547CB6}"/>
                </a:ext>
              </a:extLst>
            </p:cNvPr>
            <p:cNvSpPr/>
            <p:nvPr/>
          </p:nvSpPr>
          <p:spPr>
            <a:xfrm>
              <a:off x="3074227" y="1522565"/>
              <a:ext cx="1178217" cy="288147"/>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 1</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104" name="Arrow: Chevron 103">
              <a:extLst>
                <a:ext uri="{FF2B5EF4-FFF2-40B4-BE49-F238E27FC236}">
                  <a16:creationId xmlns:a16="http://schemas.microsoft.com/office/drawing/2014/main" id="{D8B34834-352B-18D1-468D-3CF29978FCBD}"/>
                </a:ext>
              </a:extLst>
            </p:cNvPr>
            <p:cNvSpPr/>
            <p:nvPr/>
          </p:nvSpPr>
          <p:spPr>
            <a:xfrm>
              <a:off x="4172832" y="1522565"/>
              <a:ext cx="1178217" cy="288147"/>
            </a:xfrm>
            <a:prstGeom prst="chevron">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 2</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105" name="Arrow: Chevron 104">
              <a:extLst>
                <a:ext uri="{FF2B5EF4-FFF2-40B4-BE49-F238E27FC236}">
                  <a16:creationId xmlns:a16="http://schemas.microsoft.com/office/drawing/2014/main" id="{B7C064F3-E435-99BD-F0EF-5024064A3861}"/>
                </a:ext>
              </a:extLst>
            </p:cNvPr>
            <p:cNvSpPr/>
            <p:nvPr/>
          </p:nvSpPr>
          <p:spPr>
            <a:xfrm>
              <a:off x="6370041" y="1522565"/>
              <a:ext cx="1304507" cy="288147"/>
            </a:xfrm>
            <a:prstGeom prst="chevron">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 6</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106" name="Arrow: Chevron 105">
              <a:extLst>
                <a:ext uri="{FF2B5EF4-FFF2-40B4-BE49-F238E27FC236}">
                  <a16:creationId xmlns:a16="http://schemas.microsoft.com/office/drawing/2014/main" id="{768187E7-8BA4-F6A9-3ADF-28F761ACF85C}"/>
                </a:ext>
              </a:extLst>
            </p:cNvPr>
            <p:cNvSpPr/>
            <p:nvPr/>
          </p:nvSpPr>
          <p:spPr>
            <a:xfrm>
              <a:off x="5271437" y="1522565"/>
              <a:ext cx="117821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t>
              </a:r>
              <a:endParaRPr kumimoji="0" lang="nl-NL"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grpSp>
      <p:cxnSp>
        <p:nvCxnSpPr>
          <p:cNvPr id="107" name="Straight Arrow Connector 106">
            <a:extLst>
              <a:ext uri="{FF2B5EF4-FFF2-40B4-BE49-F238E27FC236}">
                <a16:creationId xmlns:a16="http://schemas.microsoft.com/office/drawing/2014/main" id="{023EB9E5-0348-4E74-E9BC-FE9A59FB546C}"/>
              </a:ext>
            </a:extLst>
          </p:cNvPr>
          <p:cNvCxnSpPr>
            <a:cxnSpLocks/>
          </p:cNvCxnSpPr>
          <p:nvPr/>
        </p:nvCxnSpPr>
        <p:spPr>
          <a:xfrm>
            <a:off x="3667487" y="1754297"/>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CD5935A5-C632-E45C-F7D3-C95116C6F42E}"/>
              </a:ext>
            </a:extLst>
          </p:cNvPr>
          <p:cNvSpPr txBox="1"/>
          <p:nvPr/>
        </p:nvSpPr>
        <p:spPr>
          <a:xfrm>
            <a:off x="5016834" y="1776447"/>
            <a:ext cx="451012"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residue</a:t>
            </a:r>
            <a:endParaRPr kumimoji="0" lang="nl-NL" sz="900" b="0" i="1"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cxnSp>
        <p:nvCxnSpPr>
          <p:cNvPr id="109" name="Straight Arrow Connector 108">
            <a:extLst>
              <a:ext uri="{FF2B5EF4-FFF2-40B4-BE49-F238E27FC236}">
                <a16:creationId xmlns:a16="http://schemas.microsoft.com/office/drawing/2014/main" id="{FA9FBEAB-D208-BE2D-697B-2BB99C4791E5}"/>
              </a:ext>
            </a:extLst>
          </p:cNvPr>
          <p:cNvCxnSpPr>
            <a:cxnSpLocks/>
          </p:cNvCxnSpPr>
          <p:nvPr/>
        </p:nvCxnSpPr>
        <p:spPr>
          <a:xfrm>
            <a:off x="4981637" y="1754297"/>
            <a:ext cx="0" cy="32400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5457806C-E9D3-3963-0A6B-90778C190B1A}"/>
              </a:ext>
            </a:extLst>
          </p:cNvPr>
          <p:cNvSpPr txBox="1"/>
          <p:nvPr/>
        </p:nvSpPr>
        <p:spPr>
          <a:xfrm>
            <a:off x="7712160" y="1774054"/>
            <a:ext cx="451012"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residue</a:t>
            </a:r>
            <a:endParaRPr kumimoji="0" lang="nl-NL" sz="900" b="0" i="1"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cxnSp>
        <p:nvCxnSpPr>
          <p:cNvPr id="111" name="Straight Arrow Connector 110">
            <a:extLst>
              <a:ext uri="{FF2B5EF4-FFF2-40B4-BE49-F238E27FC236}">
                <a16:creationId xmlns:a16="http://schemas.microsoft.com/office/drawing/2014/main" id="{A9506D42-27C5-74F7-47FF-8D306B6E5EFF}"/>
              </a:ext>
            </a:extLst>
          </p:cNvPr>
          <p:cNvCxnSpPr>
            <a:cxnSpLocks/>
          </p:cNvCxnSpPr>
          <p:nvPr/>
        </p:nvCxnSpPr>
        <p:spPr>
          <a:xfrm>
            <a:off x="7676963" y="1751904"/>
            <a:ext cx="0" cy="32400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490FA392-952F-97A5-5E5D-659A86384164}"/>
              </a:ext>
            </a:extLst>
          </p:cNvPr>
          <p:cNvSpPr txBox="1"/>
          <p:nvPr/>
        </p:nvSpPr>
        <p:spPr>
          <a:xfrm>
            <a:off x="3073118" y="3931687"/>
            <a:ext cx="1221344" cy="276999"/>
          </a:xfrm>
          <a:prstGeom prst="rect">
            <a:avLst/>
          </a:prstGeom>
          <a:noFill/>
          <a:ln w="19050">
            <a:solidFill>
              <a:srgbClr val="00B050"/>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No food loss</a:t>
            </a:r>
            <a:endParaRPr kumimoji="0" lang="nl-NL" sz="100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113" name="TextBox 112">
            <a:extLst>
              <a:ext uri="{FF2B5EF4-FFF2-40B4-BE49-F238E27FC236}">
                <a16:creationId xmlns:a16="http://schemas.microsoft.com/office/drawing/2014/main" id="{B3BEDD0F-0CCF-B8D9-0CE6-A37739096157}"/>
              </a:ext>
            </a:extLst>
          </p:cNvPr>
          <p:cNvSpPr txBox="1"/>
          <p:nvPr/>
        </p:nvSpPr>
        <p:spPr>
          <a:xfrm>
            <a:off x="3376268" y="3380226"/>
            <a:ext cx="508720"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rejection</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pSp>
        <p:nvGrpSpPr>
          <p:cNvPr id="114" name="Group 113">
            <a:extLst>
              <a:ext uri="{FF2B5EF4-FFF2-40B4-BE49-F238E27FC236}">
                <a16:creationId xmlns:a16="http://schemas.microsoft.com/office/drawing/2014/main" id="{F4E83B12-865C-D0AB-B4EE-E416C3FE31B4}"/>
              </a:ext>
            </a:extLst>
          </p:cNvPr>
          <p:cNvGrpSpPr/>
          <p:nvPr/>
        </p:nvGrpSpPr>
        <p:grpSpPr>
          <a:xfrm>
            <a:off x="3074227" y="3104109"/>
            <a:ext cx="5455139" cy="261201"/>
            <a:chOff x="3074227" y="1522565"/>
            <a:chExt cx="4600321" cy="288147"/>
          </a:xfrm>
        </p:grpSpPr>
        <p:sp>
          <p:nvSpPr>
            <p:cNvPr id="115" name="Arrow: Pentagon 114">
              <a:extLst>
                <a:ext uri="{FF2B5EF4-FFF2-40B4-BE49-F238E27FC236}">
                  <a16:creationId xmlns:a16="http://schemas.microsoft.com/office/drawing/2014/main" id="{0EA2CA1F-0738-A623-AFB6-EDC5588F6A5F}"/>
                </a:ext>
              </a:extLst>
            </p:cNvPr>
            <p:cNvSpPr/>
            <p:nvPr/>
          </p:nvSpPr>
          <p:spPr>
            <a:xfrm>
              <a:off x="3074227" y="1522565"/>
              <a:ext cx="1178217" cy="288147"/>
            </a:xfrm>
            <a:prstGeom prst="homePlat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Input quality control</a:t>
              </a:r>
            </a:p>
          </p:txBody>
        </p:sp>
        <p:sp>
          <p:nvSpPr>
            <p:cNvPr id="116" name="Arrow: Chevron 115">
              <a:extLst>
                <a:ext uri="{FF2B5EF4-FFF2-40B4-BE49-F238E27FC236}">
                  <a16:creationId xmlns:a16="http://schemas.microsoft.com/office/drawing/2014/main" id="{479F7B0E-B967-7FC6-6E2F-F45E6B204632}"/>
                </a:ext>
              </a:extLst>
            </p:cNvPr>
            <p:cNvSpPr/>
            <p:nvPr/>
          </p:nvSpPr>
          <p:spPr>
            <a:xfrm>
              <a:off x="4172832" y="1522565"/>
              <a:ext cx="1178217" cy="288147"/>
            </a:xfrm>
            <a:prstGeom prst="chevron">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Processing</a:t>
              </a:r>
            </a:p>
          </p:txBody>
        </p:sp>
        <p:sp>
          <p:nvSpPr>
            <p:cNvPr id="117" name="Arrow: Chevron 116">
              <a:extLst>
                <a:ext uri="{FF2B5EF4-FFF2-40B4-BE49-F238E27FC236}">
                  <a16:creationId xmlns:a16="http://schemas.microsoft.com/office/drawing/2014/main" id="{2DA193B2-6F3D-ADAE-43C1-EDDFB57E2887}"/>
                </a:ext>
              </a:extLst>
            </p:cNvPr>
            <p:cNvSpPr/>
            <p:nvPr/>
          </p:nvSpPr>
          <p:spPr>
            <a:xfrm>
              <a:off x="6370041" y="1522565"/>
              <a:ext cx="1304507" cy="288147"/>
            </a:xfrm>
            <a:prstGeom prst="chevron">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Sales distribution</a:t>
              </a:r>
            </a:p>
          </p:txBody>
        </p:sp>
        <p:sp>
          <p:nvSpPr>
            <p:cNvPr id="118" name="Arrow: Chevron 117">
              <a:extLst>
                <a:ext uri="{FF2B5EF4-FFF2-40B4-BE49-F238E27FC236}">
                  <a16:creationId xmlns:a16="http://schemas.microsoft.com/office/drawing/2014/main" id="{7635E507-ABE8-6951-4DFE-2127F1AAD125}"/>
                </a:ext>
              </a:extLst>
            </p:cNvPr>
            <p:cNvSpPr/>
            <p:nvPr/>
          </p:nvSpPr>
          <p:spPr>
            <a:xfrm>
              <a:off x="5271437" y="1522565"/>
              <a:ext cx="1178217" cy="288147"/>
            </a:xfrm>
            <a:prstGeom prst="chevron">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Storage</a:t>
              </a:r>
            </a:p>
          </p:txBody>
        </p:sp>
      </p:grpSp>
      <p:cxnSp>
        <p:nvCxnSpPr>
          <p:cNvPr id="119" name="Straight Arrow Connector 118">
            <a:extLst>
              <a:ext uri="{FF2B5EF4-FFF2-40B4-BE49-F238E27FC236}">
                <a16:creationId xmlns:a16="http://schemas.microsoft.com/office/drawing/2014/main" id="{E46E4A34-E842-63BE-C32D-CA9A43451F4B}"/>
              </a:ext>
            </a:extLst>
          </p:cNvPr>
          <p:cNvCxnSpPr>
            <a:cxnSpLocks/>
          </p:cNvCxnSpPr>
          <p:nvPr/>
        </p:nvCxnSpPr>
        <p:spPr>
          <a:xfrm>
            <a:off x="3341071" y="3358076"/>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84520F1F-DA97-A223-FE99-DC4D970F114F}"/>
              </a:ext>
            </a:extLst>
          </p:cNvPr>
          <p:cNvSpPr txBox="1"/>
          <p:nvPr/>
        </p:nvSpPr>
        <p:spPr>
          <a:xfrm>
            <a:off x="4731688" y="3380226"/>
            <a:ext cx="585664"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lang="en-GB" sz="900" i="1" dirty="0">
                <a:solidFill>
                  <a:schemeClr val="accent1"/>
                </a:solidFill>
                <a:latin typeface="Arial" panose="020B0604020202020204" pitchFamily="34" charset="0"/>
              </a:rPr>
              <a:t>c</a:t>
            </a:r>
            <a:r>
              <a:rPr kumimoji="0" lang="en-GB"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rPr>
              <a:t>ut</a:t>
            </a: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 losses</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cxnSp>
        <p:nvCxnSpPr>
          <p:cNvPr id="121" name="Straight Arrow Connector 120">
            <a:extLst>
              <a:ext uri="{FF2B5EF4-FFF2-40B4-BE49-F238E27FC236}">
                <a16:creationId xmlns:a16="http://schemas.microsoft.com/office/drawing/2014/main" id="{80E26AC8-CE03-B8B5-68F9-A5C496B4FD33}"/>
              </a:ext>
            </a:extLst>
          </p:cNvPr>
          <p:cNvCxnSpPr>
            <a:cxnSpLocks/>
          </p:cNvCxnSpPr>
          <p:nvPr/>
        </p:nvCxnSpPr>
        <p:spPr>
          <a:xfrm>
            <a:off x="4696491" y="3358076"/>
            <a:ext cx="0" cy="32400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437967C4-69B0-E250-5A35-CA65A3B5D31B}"/>
              </a:ext>
            </a:extLst>
          </p:cNvPr>
          <p:cNvSpPr txBox="1"/>
          <p:nvPr/>
        </p:nvSpPr>
        <p:spPr>
          <a:xfrm>
            <a:off x="7323179" y="3377833"/>
            <a:ext cx="970385"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kumimoji="0" lang="en-GB" sz="900" b="0" i="1"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damaged product</a:t>
            </a:r>
          </a:p>
        </p:txBody>
      </p:sp>
      <p:cxnSp>
        <p:nvCxnSpPr>
          <p:cNvPr id="123" name="Straight Arrow Connector 122">
            <a:extLst>
              <a:ext uri="{FF2B5EF4-FFF2-40B4-BE49-F238E27FC236}">
                <a16:creationId xmlns:a16="http://schemas.microsoft.com/office/drawing/2014/main" id="{AA39E1C0-F1A9-7A17-5215-51273ADEB75B}"/>
              </a:ext>
            </a:extLst>
          </p:cNvPr>
          <p:cNvCxnSpPr>
            <a:cxnSpLocks/>
          </p:cNvCxnSpPr>
          <p:nvPr/>
        </p:nvCxnSpPr>
        <p:spPr>
          <a:xfrm>
            <a:off x="7287982" y="3355683"/>
            <a:ext cx="0" cy="32400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5DB784FB-C33C-B138-5A68-A17A0AC7CF33}"/>
              </a:ext>
            </a:extLst>
          </p:cNvPr>
          <p:cNvSpPr txBox="1"/>
          <p:nvPr/>
        </p:nvSpPr>
        <p:spPr>
          <a:xfrm>
            <a:off x="6013055" y="3380226"/>
            <a:ext cx="636960" cy="211203"/>
          </a:xfrm>
          <a:prstGeom prst="rect">
            <a:avLst/>
          </a:prstGeom>
          <a:noFill/>
          <a:ln>
            <a:noFill/>
          </a:ln>
        </p:spPr>
        <p:txBody>
          <a:bodyPr wrap="none" lIns="36000" tIns="36000" rIns="36000" bIns="36000" rtlCol="0">
            <a:spAutoFit/>
          </a:bodyPr>
          <a:lstStyle/>
          <a:p>
            <a:pPr marL="0" marR="0" lvl="0" indent="0" algn="l" defTabSz="914400" rtl="0" eaLnBrk="1" fontAlgn="base" latinLnBrk="0" hangingPunct="1">
              <a:spcBef>
                <a:spcPct val="0"/>
              </a:spcBef>
              <a:spcAft>
                <a:spcPct val="0"/>
              </a:spcAft>
              <a:buClrTx/>
              <a:buSzTx/>
              <a:buFontTx/>
              <a:buNone/>
              <a:tabLst/>
              <a:defRPr/>
            </a:pPr>
            <a:r>
              <a:rPr lang="en-GB" sz="900" i="1" dirty="0">
                <a:solidFill>
                  <a:schemeClr val="accent1"/>
                </a:solidFill>
                <a:latin typeface="Arial" panose="020B0604020202020204" pitchFamily="34" charset="0"/>
              </a:rPr>
              <a:t>expiry date</a:t>
            </a:r>
            <a:endParaRPr kumimoji="0" lang="nl-NL" sz="900" b="0" i="1"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cxnSp>
        <p:nvCxnSpPr>
          <p:cNvPr id="125" name="Straight Arrow Connector 124">
            <a:extLst>
              <a:ext uri="{FF2B5EF4-FFF2-40B4-BE49-F238E27FC236}">
                <a16:creationId xmlns:a16="http://schemas.microsoft.com/office/drawing/2014/main" id="{6EFFF1C7-90AD-DF97-BD99-A9460A0828AA}"/>
              </a:ext>
            </a:extLst>
          </p:cNvPr>
          <p:cNvCxnSpPr>
            <a:cxnSpLocks/>
          </p:cNvCxnSpPr>
          <p:nvPr/>
        </p:nvCxnSpPr>
        <p:spPr>
          <a:xfrm>
            <a:off x="5977858" y="3358076"/>
            <a:ext cx="0" cy="32400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AB237B8-E311-1449-05F3-D21DB37518A2}"/>
              </a:ext>
            </a:extLst>
          </p:cNvPr>
          <p:cNvSpPr txBox="1"/>
          <p:nvPr/>
        </p:nvSpPr>
        <p:spPr>
          <a:xfrm>
            <a:off x="4371920" y="3931687"/>
            <a:ext cx="1222963" cy="276999"/>
          </a:xfrm>
          <a:prstGeom prst="rect">
            <a:avLst/>
          </a:prstGeom>
          <a:noFill/>
          <a:ln w="19050">
            <a:solidFill>
              <a:srgbClr val="00B050"/>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No food loss</a:t>
            </a:r>
            <a:endParaRPr kumimoji="0" lang="nl-NL" sz="1000" b="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endParaRPr>
          </a:p>
        </p:txBody>
      </p:sp>
      <p:sp>
        <p:nvSpPr>
          <p:cNvPr id="127" name="TextBox 126">
            <a:extLst>
              <a:ext uri="{FF2B5EF4-FFF2-40B4-BE49-F238E27FC236}">
                <a16:creationId xmlns:a16="http://schemas.microsoft.com/office/drawing/2014/main" id="{3D368C0D-36DD-7BF0-F4CC-10F8CDF52ADC}"/>
              </a:ext>
            </a:extLst>
          </p:cNvPr>
          <p:cNvSpPr txBox="1"/>
          <p:nvPr/>
        </p:nvSpPr>
        <p:spPr>
          <a:xfrm>
            <a:off x="5672341" y="3931687"/>
            <a:ext cx="1221344" cy="276999"/>
          </a:xfrm>
          <a:prstGeom prst="rect">
            <a:avLst/>
          </a:prstGeom>
          <a:noFill/>
          <a:ln w="19050">
            <a:solidFill>
              <a:schemeClr val="accent2"/>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lang="en-GB" sz="1000" b="1" dirty="0">
                <a:solidFill>
                  <a:schemeClr val="accent2"/>
                </a:solidFill>
                <a:latin typeface="Arial" panose="020B0604020202020204" pitchFamily="34" charset="0"/>
              </a:rPr>
              <a:t>F</a:t>
            </a:r>
            <a:r>
              <a:rPr kumimoji="0" lang="en-GB" sz="1000" b="1"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rPr>
              <a:t>ood</a:t>
            </a:r>
            <a:r>
              <a:rPr kumimoji="0" lang="en-GB" sz="10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 loss</a:t>
            </a:r>
            <a:endParaRPr kumimoji="0" lang="nl-NL" sz="10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128" name="TextBox 127">
            <a:extLst>
              <a:ext uri="{FF2B5EF4-FFF2-40B4-BE49-F238E27FC236}">
                <a16:creationId xmlns:a16="http://schemas.microsoft.com/office/drawing/2014/main" id="{4A49D0EC-3030-C3A2-7981-8219D58531B1}"/>
              </a:ext>
            </a:extLst>
          </p:cNvPr>
          <p:cNvSpPr txBox="1"/>
          <p:nvPr/>
        </p:nvSpPr>
        <p:spPr>
          <a:xfrm>
            <a:off x="6971144" y="3931687"/>
            <a:ext cx="1449561" cy="276999"/>
          </a:xfrm>
          <a:prstGeom prst="rect">
            <a:avLst/>
          </a:prstGeom>
          <a:noFill/>
          <a:ln w="19050">
            <a:solidFill>
              <a:schemeClr val="accent2"/>
            </a:solidFill>
          </a:ln>
        </p:spPr>
        <p:txBody>
          <a:bodyPr wrap="square" tIns="36000" bIns="36000" rtlCol="0" anchor="ctr" anchorCtr="0">
            <a:noAutofit/>
          </a:bodyPr>
          <a:lstStyle/>
          <a:p>
            <a:pPr marL="0" marR="0" lvl="0" indent="0" algn="ctr" defTabSz="914400" rtl="0" eaLnBrk="1" fontAlgn="base" latinLnBrk="0" hangingPunct="1">
              <a:spcBef>
                <a:spcPct val="0"/>
              </a:spcBef>
              <a:spcAft>
                <a:spcPct val="0"/>
              </a:spcAft>
              <a:buClrTx/>
              <a:buSzTx/>
              <a:buFontTx/>
              <a:buNone/>
              <a:tabLst/>
              <a:defRPr/>
            </a:pPr>
            <a:r>
              <a:rPr kumimoji="0" lang="en-GB" sz="10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Food loss</a:t>
            </a:r>
            <a:endParaRPr kumimoji="0" lang="nl-NL" sz="10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23054D43-B55F-04B3-C98A-046D3D8A9734}"/>
              </a:ext>
            </a:extLst>
          </p:cNvPr>
          <p:cNvSpPr>
            <a:spLocks noGrp="1"/>
          </p:cNvSpPr>
          <p:nvPr>
            <p:ph type="sldNum" sz="quarter" idx="11"/>
          </p:nvPr>
        </p:nvSpPr>
        <p:spPr/>
        <p:txBody>
          <a:bodyPr/>
          <a:lstStyle/>
          <a:p>
            <a:fld id="{F25965E0-7062-474C-8671-DB3A3CE669B0}" type="slidenum">
              <a:rPr lang="nl-NL" smtClean="0"/>
              <a:pPr/>
              <a:t>53</a:t>
            </a:fld>
            <a:endParaRPr lang="nl-NL" dirty="0"/>
          </a:p>
        </p:txBody>
      </p:sp>
    </p:spTree>
    <p:extLst>
      <p:ext uri="{BB962C8B-B14F-4D97-AF65-F5344CB8AC3E}">
        <p14:creationId xmlns:p14="http://schemas.microsoft.com/office/powerpoint/2010/main" val="285565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GB" dirty="0"/>
              <a:t>Again, choices must be made. Now the required data are described, it is time to select a method. Each of the methodologies has its own characteristics (pros and cons), and the ‘best’ choice is always user-driven, depending on his/her requirements (e.g., time, accuracy). This document supports the decision making with respect to the methodology and beyond, by zooming in how the methodology can be applied per selected process within the SCL.</a:t>
            </a:r>
          </a:p>
          <a:p>
            <a:r>
              <a:rPr lang="en-GB" dirty="0"/>
              <a:t>Examples are presented per method.</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c) Considerations method selection </a:t>
            </a:r>
            <a:r>
              <a:rPr lang="en-GB" u="sng" dirty="0"/>
              <a:t>per process </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0" name="Arrow: Right 19">
            <a:hlinkClick r:id="" action="ppaction://hlinkshowjump?jump=nextslide"/>
            <a:extLst>
              <a:ext uri="{FF2B5EF4-FFF2-40B4-BE49-F238E27FC236}">
                <a16:creationId xmlns:a16="http://schemas.microsoft.com/office/drawing/2014/main" id="{A7C713C3-944E-612E-135C-1CF750BE5000}"/>
              </a:ext>
            </a:extLst>
          </p:cNvPr>
          <p:cNvSpPr/>
          <p:nvPr/>
        </p:nvSpPr>
        <p:spPr>
          <a:xfrm>
            <a:off x="7362613"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1" name="Vrije vorm: vorm 24">
            <a:hlinkClick r:id="rId8" action="ppaction://hlinksldjump"/>
            <a:extLst>
              <a:ext uri="{FF2B5EF4-FFF2-40B4-BE49-F238E27FC236}">
                <a16:creationId xmlns:a16="http://schemas.microsoft.com/office/drawing/2014/main" id="{715D2A93-958A-0614-30B9-21099F89BC0E}"/>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22" name="Vrije vorm: vorm 26">
            <a:hlinkClick r:id="rId9" action="ppaction://hlinksldjump"/>
            <a:extLst>
              <a:ext uri="{FF2B5EF4-FFF2-40B4-BE49-F238E27FC236}">
                <a16:creationId xmlns:a16="http://schemas.microsoft.com/office/drawing/2014/main" id="{0DF5BA64-8BAA-4FC7-DD24-E93C3D12DD78}"/>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23" name="Vrije vorm: vorm 27">
            <a:hlinkClick r:id="rId10" action="ppaction://hlinksldjump"/>
            <a:extLst>
              <a:ext uri="{FF2B5EF4-FFF2-40B4-BE49-F238E27FC236}">
                <a16:creationId xmlns:a16="http://schemas.microsoft.com/office/drawing/2014/main" id="{08C0D108-697A-505F-3E96-A766173BB259}"/>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24" name="Vrije vorm: vorm 34">
            <a:hlinkClick r:id="rId11" action="ppaction://hlinksldjump"/>
            <a:extLst>
              <a:ext uri="{FF2B5EF4-FFF2-40B4-BE49-F238E27FC236}">
                <a16:creationId xmlns:a16="http://schemas.microsoft.com/office/drawing/2014/main" id="{C57BD4D8-AF5D-FF49-2299-A173B8C77B17}"/>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25" name="Vrije vorm: vorm 26">
            <a:hlinkClick r:id="rId12" action="ppaction://hlinksldjump"/>
            <a:extLst>
              <a:ext uri="{FF2B5EF4-FFF2-40B4-BE49-F238E27FC236}">
                <a16:creationId xmlns:a16="http://schemas.microsoft.com/office/drawing/2014/main" id="{FB9DFE85-7FDD-499C-D165-98A5961D2CD0}"/>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4" name="Vrije vorm: vorm 26">
            <a:hlinkClick r:id="rId13" action="ppaction://hlinksldjump"/>
            <a:extLst>
              <a:ext uri="{FF2B5EF4-FFF2-40B4-BE49-F238E27FC236}">
                <a16:creationId xmlns:a16="http://schemas.microsoft.com/office/drawing/2014/main" id="{D22133D0-F381-48D2-59C9-A266A14EAB42}"/>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16" name="TextBox 15">
            <a:hlinkClick r:id="rId14" action="ppaction://hlinksldjump"/>
            <a:extLst>
              <a:ext uri="{FF2B5EF4-FFF2-40B4-BE49-F238E27FC236}">
                <a16:creationId xmlns:a16="http://schemas.microsoft.com/office/drawing/2014/main" id="{2DA70BFA-FDF5-8530-2E64-727C26BD7C8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74AE4F38-FA0A-913E-94F4-9E02D7FD40F0}"/>
              </a:ext>
            </a:extLst>
          </p:cNvPr>
          <p:cNvSpPr>
            <a:spLocks noGrp="1"/>
          </p:cNvSpPr>
          <p:nvPr>
            <p:ph type="sldNum" sz="quarter" idx="11"/>
          </p:nvPr>
        </p:nvSpPr>
        <p:spPr/>
        <p:txBody>
          <a:bodyPr/>
          <a:lstStyle/>
          <a:p>
            <a:fld id="{F25965E0-7062-474C-8671-DB3A3CE669B0}" type="slidenum">
              <a:rPr lang="nl-NL" smtClean="0"/>
              <a:pPr/>
              <a:t>54</a:t>
            </a:fld>
            <a:endParaRPr lang="nl-NL" dirty="0"/>
          </a:p>
        </p:txBody>
      </p:sp>
    </p:spTree>
    <p:extLst>
      <p:ext uri="{BB962C8B-B14F-4D97-AF65-F5344CB8AC3E}">
        <p14:creationId xmlns:p14="http://schemas.microsoft.com/office/powerpoint/2010/main" val="3607431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sz="1800" dirty="0">
                <a:latin typeface="Arial" panose="020B0604020202020204" pitchFamily="34" charset="0"/>
              </a:rPr>
              <a:t>d) List of quantification methods</a:t>
            </a:r>
            <a:br>
              <a:rPr lang="nl-NL" sz="1800" dirty="0">
                <a:latin typeface="Arial" panose="020B0604020202020204" pitchFamily="34" charset="0"/>
              </a:rPr>
            </a:br>
            <a:endParaRPr lang="en-GB" dirty="0"/>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9" name="TextBox 18">
            <a:hlinkClick r:id="rId8" action="ppaction://hlinksldjump"/>
            <a:extLst>
              <a:ext uri="{FF2B5EF4-FFF2-40B4-BE49-F238E27FC236}">
                <a16:creationId xmlns:a16="http://schemas.microsoft.com/office/drawing/2014/main" id="{B951D31B-3C78-E051-8228-7DCF75EE36F7}"/>
              </a:ext>
            </a:extLst>
          </p:cNvPr>
          <p:cNvSpPr txBox="1"/>
          <p:nvPr/>
        </p:nvSpPr>
        <p:spPr>
          <a:xfrm>
            <a:off x="3062313" y="1632763"/>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Assessing volume</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20" name="TextBox 19">
            <a:hlinkClick r:id="rId9" action="ppaction://hlinksldjump"/>
            <a:extLst>
              <a:ext uri="{FF2B5EF4-FFF2-40B4-BE49-F238E27FC236}">
                <a16:creationId xmlns:a16="http://schemas.microsoft.com/office/drawing/2014/main" id="{A302DADB-2C83-6149-A149-0F6DBC550F97}"/>
              </a:ext>
            </a:extLst>
          </p:cNvPr>
          <p:cNvSpPr txBox="1"/>
          <p:nvPr/>
        </p:nvSpPr>
        <p:spPr>
          <a:xfrm>
            <a:off x="3062313" y="2070020"/>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Counting</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21" name="TextBox 20">
            <a:hlinkClick r:id="rId10" action="ppaction://hlinksldjump"/>
            <a:extLst>
              <a:ext uri="{FF2B5EF4-FFF2-40B4-BE49-F238E27FC236}">
                <a16:creationId xmlns:a16="http://schemas.microsoft.com/office/drawing/2014/main" id="{AA81991F-8667-B9F0-E682-E7D73D97EEC9}"/>
              </a:ext>
            </a:extLst>
          </p:cNvPr>
          <p:cNvSpPr txBox="1"/>
          <p:nvPr/>
        </p:nvSpPr>
        <p:spPr>
          <a:xfrm>
            <a:off x="3062313" y="2507277"/>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Diaries</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22" name="TextBox 21">
            <a:hlinkClick r:id="rId11" action="ppaction://hlinksldjump"/>
            <a:extLst>
              <a:ext uri="{FF2B5EF4-FFF2-40B4-BE49-F238E27FC236}">
                <a16:creationId xmlns:a16="http://schemas.microsoft.com/office/drawing/2014/main" id="{82EE093C-1D08-5B8E-EF53-995D8B40B303}"/>
              </a:ext>
            </a:extLst>
          </p:cNvPr>
          <p:cNvSpPr txBox="1"/>
          <p:nvPr/>
        </p:nvSpPr>
        <p:spPr>
          <a:xfrm>
            <a:off x="3062313" y="2944534"/>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Direct weighing</a:t>
            </a:r>
          </a:p>
        </p:txBody>
      </p:sp>
      <p:sp>
        <p:nvSpPr>
          <p:cNvPr id="23" name="TextBox 22">
            <a:hlinkClick r:id="rId12" action="ppaction://hlinksldjump"/>
            <a:extLst>
              <a:ext uri="{FF2B5EF4-FFF2-40B4-BE49-F238E27FC236}">
                <a16:creationId xmlns:a16="http://schemas.microsoft.com/office/drawing/2014/main" id="{B9E12EFB-E67B-C4AD-55A0-31D3592E1BD4}"/>
              </a:ext>
            </a:extLst>
          </p:cNvPr>
          <p:cNvSpPr txBox="1"/>
          <p:nvPr/>
        </p:nvSpPr>
        <p:spPr>
          <a:xfrm>
            <a:off x="3062313" y="3381791"/>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Expert opinion</a:t>
            </a:r>
          </a:p>
        </p:txBody>
      </p:sp>
      <p:sp>
        <p:nvSpPr>
          <p:cNvPr id="24" name="TextBox 23">
            <a:hlinkClick r:id="rId13" action="ppaction://hlinksldjump"/>
            <a:extLst>
              <a:ext uri="{FF2B5EF4-FFF2-40B4-BE49-F238E27FC236}">
                <a16:creationId xmlns:a16="http://schemas.microsoft.com/office/drawing/2014/main" id="{653A6A4F-DC6C-789A-2944-FEAB76A52472}"/>
              </a:ext>
            </a:extLst>
          </p:cNvPr>
          <p:cNvSpPr txBox="1"/>
          <p:nvPr/>
        </p:nvSpPr>
        <p:spPr>
          <a:xfrm>
            <a:off x="3062313" y="3819049"/>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Mass balance</a:t>
            </a:r>
          </a:p>
        </p:txBody>
      </p:sp>
      <p:sp>
        <p:nvSpPr>
          <p:cNvPr id="25" name="TextBox 24">
            <a:hlinkClick r:id="rId14" action="ppaction://hlinksldjump"/>
            <a:extLst>
              <a:ext uri="{FF2B5EF4-FFF2-40B4-BE49-F238E27FC236}">
                <a16:creationId xmlns:a16="http://schemas.microsoft.com/office/drawing/2014/main" id="{3EE2D9AD-5625-EA37-C9FD-0C0AB744A204}"/>
              </a:ext>
            </a:extLst>
          </p:cNvPr>
          <p:cNvSpPr txBox="1"/>
          <p:nvPr/>
        </p:nvSpPr>
        <p:spPr>
          <a:xfrm>
            <a:off x="5852773" y="1632763"/>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Modeling</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26" name="TextBox 25">
            <a:hlinkClick r:id="rId15" action="ppaction://hlinksldjump"/>
            <a:extLst>
              <a:ext uri="{FF2B5EF4-FFF2-40B4-BE49-F238E27FC236}">
                <a16:creationId xmlns:a16="http://schemas.microsoft.com/office/drawing/2014/main" id="{503547D5-B359-9912-E3AB-5B6D63B9AAA8}"/>
              </a:ext>
            </a:extLst>
          </p:cNvPr>
          <p:cNvSpPr txBox="1"/>
          <p:nvPr/>
        </p:nvSpPr>
        <p:spPr>
          <a:xfrm>
            <a:off x="5852772" y="2070020"/>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Proxy data</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27" name="TextBox 26">
            <a:hlinkClick r:id="rId16" action="ppaction://hlinksldjump"/>
            <a:extLst>
              <a:ext uri="{FF2B5EF4-FFF2-40B4-BE49-F238E27FC236}">
                <a16:creationId xmlns:a16="http://schemas.microsoft.com/office/drawing/2014/main" id="{89FE3DA6-9DF2-A9C7-B084-37160071FE28}"/>
              </a:ext>
            </a:extLst>
          </p:cNvPr>
          <p:cNvSpPr txBox="1"/>
          <p:nvPr/>
        </p:nvSpPr>
        <p:spPr>
          <a:xfrm>
            <a:off x="5852773" y="2507277"/>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Records</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28" name="TextBox 27">
            <a:hlinkClick r:id="rId17" action="ppaction://hlinksldjump"/>
            <a:extLst>
              <a:ext uri="{FF2B5EF4-FFF2-40B4-BE49-F238E27FC236}">
                <a16:creationId xmlns:a16="http://schemas.microsoft.com/office/drawing/2014/main" id="{E862C4FE-C5FE-D315-47B6-631F5EF3AEA2}"/>
              </a:ext>
            </a:extLst>
          </p:cNvPr>
          <p:cNvSpPr txBox="1"/>
          <p:nvPr/>
        </p:nvSpPr>
        <p:spPr>
          <a:xfrm>
            <a:off x="5852773" y="2944534"/>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Secondary data/literature</a:t>
            </a:r>
          </a:p>
        </p:txBody>
      </p:sp>
      <p:sp>
        <p:nvSpPr>
          <p:cNvPr id="29" name="TextBox 28">
            <a:hlinkClick r:id="rId18" action="ppaction://hlinksldjump"/>
            <a:extLst>
              <a:ext uri="{FF2B5EF4-FFF2-40B4-BE49-F238E27FC236}">
                <a16:creationId xmlns:a16="http://schemas.microsoft.com/office/drawing/2014/main" id="{54ACAEE0-D0EE-9B83-103D-AEFFBFA1B48F}"/>
              </a:ext>
            </a:extLst>
          </p:cNvPr>
          <p:cNvSpPr txBox="1"/>
          <p:nvPr/>
        </p:nvSpPr>
        <p:spPr>
          <a:xfrm>
            <a:off x="5852773" y="3381791"/>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Surveys/interviews</a:t>
            </a:r>
          </a:p>
        </p:txBody>
      </p:sp>
      <p:sp>
        <p:nvSpPr>
          <p:cNvPr id="30" name="TextBox 29">
            <a:hlinkClick r:id="rId19" action="ppaction://hlinksldjump"/>
            <a:extLst>
              <a:ext uri="{FF2B5EF4-FFF2-40B4-BE49-F238E27FC236}">
                <a16:creationId xmlns:a16="http://schemas.microsoft.com/office/drawing/2014/main" id="{32B39178-3BAB-1010-C8B4-E280E432F3B8}"/>
              </a:ext>
            </a:extLst>
          </p:cNvPr>
          <p:cNvSpPr txBox="1"/>
          <p:nvPr/>
        </p:nvSpPr>
        <p:spPr>
          <a:xfrm>
            <a:off x="5852771" y="3819049"/>
            <a:ext cx="2556000" cy="323024"/>
          </a:xfrm>
          <a:prstGeom prst="rect">
            <a:avLst/>
          </a:prstGeom>
          <a:solidFill>
            <a:schemeClr val="accent1"/>
          </a:solidFill>
        </p:spPr>
        <p:txBody>
          <a:bodyPr wrap="square" lIns="144000" tIns="54000" bIns="54000" rtlCol="0" anchor="ctr" anchorCtr="0">
            <a:spAutoFit/>
          </a:bodyPr>
          <a:lstStyle/>
          <a:p>
            <a:pPr marR="0" lvl="0" algn="l" defTabSz="914400" rtl="0" eaLnBrk="1" fontAlgn="base" latinLnBrk="0" hangingPunct="1">
              <a:lnSpc>
                <a:spcPts val="1800"/>
              </a:lnSpc>
              <a:spcBef>
                <a:spcPct val="0"/>
              </a:spcBef>
              <a:spcAft>
                <a:spcPct val="0"/>
              </a:spcAft>
              <a:buClrTx/>
              <a:buSzTx/>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Waste composition analysis</a:t>
            </a:r>
          </a:p>
        </p:txBody>
      </p:sp>
      <p:sp>
        <p:nvSpPr>
          <p:cNvPr id="4" name="Vrije vorm: vorm 24">
            <a:hlinkClick r:id="rId20" action="ppaction://hlinksldjump"/>
            <a:extLst>
              <a:ext uri="{FF2B5EF4-FFF2-40B4-BE49-F238E27FC236}">
                <a16:creationId xmlns:a16="http://schemas.microsoft.com/office/drawing/2014/main" id="{E523B261-1E82-C360-CAAA-BA041328026C}"/>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5" name="Vrije vorm: vorm 26">
            <a:hlinkClick r:id="rId21" action="ppaction://hlinksldjump"/>
            <a:extLst>
              <a:ext uri="{FF2B5EF4-FFF2-40B4-BE49-F238E27FC236}">
                <a16:creationId xmlns:a16="http://schemas.microsoft.com/office/drawing/2014/main" id="{BEF6733A-DDA7-49FC-A3B7-2E469696336D}"/>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16" name="Vrije vorm: vorm 27">
            <a:hlinkClick r:id="rId22" action="ppaction://hlinksldjump"/>
            <a:extLst>
              <a:ext uri="{FF2B5EF4-FFF2-40B4-BE49-F238E27FC236}">
                <a16:creationId xmlns:a16="http://schemas.microsoft.com/office/drawing/2014/main" id="{10D7ECDE-518B-D4B6-4CA4-D45B907A235E}"/>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17" name="Vrije vorm: vorm 34">
            <a:hlinkClick r:id="rId23" action="ppaction://hlinksldjump"/>
            <a:extLst>
              <a:ext uri="{FF2B5EF4-FFF2-40B4-BE49-F238E27FC236}">
                <a16:creationId xmlns:a16="http://schemas.microsoft.com/office/drawing/2014/main" id="{6FAA4E92-26EC-7787-1680-87A5E68C35D0}"/>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18" name="Vrije vorm: vorm 26">
            <a:hlinkClick r:id="rId24" action="ppaction://hlinksldjump"/>
            <a:extLst>
              <a:ext uri="{FF2B5EF4-FFF2-40B4-BE49-F238E27FC236}">
                <a16:creationId xmlns:a16="http://schemas.microsoft.com/office/drawing/2014/main" id="{DC009B3A-8711-0D70-9135-F93985101562}"/>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31" name="Vrije vorm: vorm 26">
            <a:hlinkClick r:id="rId25" action="ppaction://hlinksldjump"/>
            <a:extLst>
              <a:ext uri="{FF2B5EF4-FFF2-40B4-BE49-F238E27FC236}">
                <a16:creationId xmlns:a16="http://schemas.microsoft.com/office/drawing/2014/main" id="{BE4A2373-D119-7A91-B386-3BA5855D0999}"/>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32" name="TextBox 31">
            <a:hlinkClick r:id="rId26" action="ppaction://hlinksldjump"/>
            <a:extLst>
              <a:ext uri="{FF2B5EF4-FFF2-40B4-BE49-F238E27FC236}">
                <a16:creationId xmlns:a16="http://schemas.microsoft.com/office/drawing/2014/main" id="{0081DBAB-5635-8B75-58A5-C4722D56B58B}"/>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2FC0BF80-71EB-23C6-534A-E08EB484868F}"/>
              </a:ext>
            </a:extLst>
          </p:cNvPr>
          <p:cNvSpPr>
            <a:spLocks noGrp="1"/>
          </p:cNvSpPr>
          <p:nvPr>
            <p:ph type="sldNum" sz="quarter" idx="11"/>
          </p:nvPr>
        </p:nvSpPr>
        <p:spPr/>
        <p:txBody>
          <a:bodyPr/>
          <a:lstStyle/>
          <a:p>
            <a:fld id="{F25965E0-7062-474C-8671-DB3A3CE669B0}" type="slidenum">
              <a:rPr lang="nl-NL" smtClean="0"/>
              <a:pPr/>
              <a:t>55</a:t>
            </a:fld>
            <a:endParaRPr lang="nl-NL" dirty="0"/>
          </a:p>
        </p:txBody>
      </p:sp>
    </p:spTree>
    <p:extLst>
      <p:ext uri="{BB962C8B-B14F-4D97-AF65-F5344CB8AC3E}">
        <p14:creationId xmlns:p14="http://schemas.microsoft.com/office/powerpoint/2010/main" val="441736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88368E8-9F45-E2B1-AAA9-9F56EF062569}"/>
              </a:ext>
            </a:extLst>
          </p:cNvPr>
          <p:cNvSpPr>
            <a:spLocks noGrp="1"/>
          </p:cNvSpPr>
          <p:nvPr>
            <p:ph type="body" sz="quarter" idx="10"/>
          </p:nvPr>
        </p:nvSpPr>
        <p:spPr/>
        <p:txBody>
          <a:bodyPr/>
          <a:lstStyle/>
          <a:p>
            <a:r>
              <a:rPr lang="en-US" dirty="0"/>
              <a:t>Assessing the physical space occupied by FLW, and using the result to determine the weight</a:t>
            </a:r>
          </a:p>
          <a:p>
            <a:r>
              <a:rPr lang="en-US" b="1" dirty="0"/>
              <a:t>Example:</a:t>
            </a:r>
            <a:br>
              <a:rPr lang="en-US" dirty="0"/>
            </a:br>
            <a:r>
              <a:rPr lang="en-US" dirty="0"/>
              <a:t>household keep track of how many portions they throw away (1 portion is defined as a handful), and later (based on sampling) the conversion to weight is made. This avoids the laborious effort of weighing.</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description: Assessing volume</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577"/>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80864AE6-4C3F-19B2-355A-CAA1EE6C6FC4}"/>
              </a:ext>
            </a:extLst>
          </p:cNvPr>
          <p:cNvSpPr txBox="1"/>
          <p:nvPr/>
        </p:nvSpPr>
        <p:spPr>
          <a:xfrm>
            <a:off x="7694426" y="225577"/>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BDF2D4D2-508C-16E2-3ADF-FD048BBFFCCF}"/>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55B94DE8-89D8-1B9D-0FFF-21DF75EC5110}"/>
              </a:ext>
            </a:extLst>
          </p:cNvPr>
          <p:cNvSpPr>
            <a:spLocks noGrp="1"/>
          </p:cNvSpPr>
          <p:nvPr>
            <p:ph type="sldNum" sz="quarter" idx="11"/>
          </p:nvPr>
        </p:nvSpPr>
        <p:spPr/>
        <p:txBody>
          <a:bodyPr/>
          <a:lstStyle/>
          <a:p>
            <a:fld id="{F25965E0-7062-474C-8671-DB3A3CE669B0}" type="slidenum">
              <a:rPr lang="nl-NL" smtClean="0"/>
              <a:pPr/>
              <a:t>56</a:t>
            </a:fld>
            <a:endParaRPr lang="nl-NL" dirty="0"/>
          </a:p>
        </p:txBody>
      </p:sp>
    </p:spTree>
    <p:extLst>
      <p:ext uri="{BB962C8B-B14F-4D97-AF65-F5344CB8AC3E}">
        <p14:creationId xmlns:p14="http://schemas.microsoft.com/office/powerpoint/2010/main" val="1837799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Assessing volume</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5576"/>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44E8D0BF-A2E2-B954-427A-F7F524828170}"/>
              </a:ext>
            </a:extLst>
          </p:cNvPr>
          <p:cNvSpPr txBox="1"/>
          <p:nvPr/>
        </p:nvSpPr>
        <p:spPr>
          <a:xfrm>
            <a:off x="4469451" y="225576"/>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4A713D1D-0B1C-963C-01FE-FECBE36DD6DE}"/>
              </a:ext>
            </a:extLst>
          </p:cNvPr>
          <p:cNvSpPr txBox="1"/>
          <p:nvPr/>
        </p:nvSpPr>
        <p:spPr>
          <a:xfrm>
            <a:off x="5942481" y="225576"/>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3162165906"/>
              </p:ext>
            </p:extLst>
          </p:nvPr>
        </p:nvGraphicFramePr>
        <p:xfrm>
          <a:off x="2808288" y="1526420"/>
          <a:ext cx="5658487" cy="2680488"/>
        </p:xfrm>
        <a:graphic>
          <a:graphicData uri="http://schemas.openxmlformats.org/drawingml/2006/table">
            <a:tbl>
              <a:tblPr firstRow="1" bandRow="1">
                <a:tableStyleId>{E8034E78-7F5D-4C2E-B375-FC64B27BC917}</a:tableStyleId>
              </a:tblPr>
              <a:tblGrid>
                <a:gridCol w="3917715">
                  <a:extLst>
                    <a:ext uri="{9D8B030D-6E8A-4147-A177-3AD203B41FA5}">
                      <a16:colId xmlns:a16="http://schemas.microsoft.com/office/drawing/2014/main" val="2436270595"/>
                    </a:ext>
                  </a:extLst>
                </a:gridCol>
                <a:gridCol w="1740772">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R="144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R="144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Low-medium</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Medium</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GB" sz="1200" b="0" dirty="0">
                          <a:solidFill>
                            <a:schemeClr val="tx1"/>
                          </a:solidFill>
                        </a:rPr>
                        <a:t>Is much of the FLW prepacked?</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Don’t know</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0777953"/>
                  </a:ext>
                </a:extLst>
              </a:tr>
              <a:tr h="277911">
                <a:tc>
                  <a:txBody>
                    <a:bodyPr/>
                    <a:lstStyle/>
                    <a:p>
                      <a:r>
                        <a:rPr lang="en-US" sz="1200" b="0" dirty="0">
                          <a:solidFill>
                            <a:schemeClr val="tx1"/>
                          </a:solidFill>
                        </a:rPr>
                        <a:t>Are inputs and outputs recorded that could be used </a:t>
                      </a:r>
                      <a:br>
                        <a:rPr lang="en-US" sz="1200" b="0" dirty="0">
                          <a:solidFill>
                            <a:schemeClr val="tx1"/>
                          </a:solidFill>
                        </a:rPr>
                      </a:br>
                      <a:r>
                        <a:rPr lang="en-US" sz="1200" b="0" dirty="0">
                          <a:solidFill>
                            <a:schemeClr val="tx1"/>
                          </a:solidFill>
                        </a:rPr>
                        <a:t>for inferring the amount of FLW? </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R="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20" name="TextBox 19">
            <a:extLst>
              <a:ext uri="{FF2B5EF4-FFF2-40B4-BE49-F238E27FC236}">
                <a16:creationId xmlns:a16="http://schemas.microsoft.com/office/drawing/2014/main" id="{1824BA1F-ED9E-6F86-3B90-8EC9A8408CAD}"/>
              </a:ext>
            </a:extLst>
          </p:cNvPr>
          <p:cNvSpPr txBox="1"/>
          <p:nvPr/>
        </p:nvSpPr>
        <p:spPr>
          <a:xfrm>
            <a:off x="7692338"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9" action="ppaction://hlinksldjump"/>
            <a:extLst>
              <a:ext uri="{FF2B5EF4-FFF2-40B4-BE49-F238E27FC236}">
                <a16:creationId xmlns:a16="http://schemas.microsoft.com/office/drawing/2014/main" id="{8D9D6594-4CB6-FB8D-54E2-D8446414E0CF}"/>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DB6638B6-737D-B657-2B07-30C4F952D906}"/>
              </a:ext>
            </a:extLst>
          </p:cNvPr>
          <p:cNvSpPr>
            <a:spLocks noGrp="1"/>
          </p:cNvSpPr>
          <p:nvPr>
            <p:ph type="sldNum" sz="quarter" idx="11"/>
          </p:nvPr>
        </p:nvSpPr>
        <p:spPr/>
        <p:txBody>
          <a:bodyPr/>
          <a:lstStyle/>
          <a:p>
            <a:fld id="{F25965E0-7062-474C-8671-DB3A3CE669B0}" type="slidenum">
              <a:rPr lang="nl-NL" smtClean="0"/>
              <a:pPr/>
              <a:t>57</a:t>
            </a:fld>
            <a:endParaRPr lang="nl-NL" dirty="0"/>
          </a:p>
        </p:txBody>
      </p:sp>
    </p:spTree>
    <p:extLst>
      <p:ext uri="{BB962C8B-B14F-4D97-AF65-F5344CB8AC3E}">
        <p14:creationId xmlns:p14="http://schemas.microsoft.com/office/powerpoint/2010/main" val="3153253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058ED22C-8C74-4B0F-0586-9F1105F5756B}"/>
              </a:ext>
            </a:extLst>
          </p:cNvPr>
          <p:cNvSpPr>
            <a:spLocks noGrp="1"/>
          </p:cNvSpPr>
          <p:nvPr>
            <p:ph type="body" sz="quarter" idx="10"/>
          </p:nvPr>
        </p:nvSpPr>
        <p:spPr>
          <a:xfrm>
            <a:off x="2707274" y="1459473"/>
            <a:ext cx="5855993" cy="2471305"/>
          </a:xfrm>
        </p:spPr>
        <p:txBody>
          <a:bodyPr/>
          <a:lstStyle/>
          <a:p>
            <a:pPr lvl="1">
              <a:buClr>
                <a:schemeClr val="accent1"/>
              </a:buClr>
            </a:pPr>
            <a:r>
              <a:rPr lang="en-US" dirty="0"/>
              <a:t>Is always part of another quantification method (e.g. diary)</a:t>
            </a:r>
          </a:p>
          <a:p>
            <a:pPr lvl="1">
              <a:buClr>
                <a:schemeClr val="accent1"/>
              </a:buClr>
            </a:pPr>
            <a:r>
              <a:rPr lang="en-US" i="1" dirty="0"/>
              <a:t>Relatively</a:t>
            </a:r>
            <a:r>
              <a:rPr lang="en-US" dirty="0"/>
              <a:t> little effort (participation easier)</a:t>
            </a:r>
          </a:p>
          <a:p>
            <a:pPr lvl="1">
              <a:buClr>
                <a:schemeClr val="accent1"/>
              </a:buClr>
            </a:pPr>
            <a:r>
              <a:rPr lang="en-US" dirty="0"/>
              <a:t>Additional sampling is required for conversion to weight</a:t>
            </a:r>
          </a:p>
          <a:p>
            <a:pPr lvl="1">
              <a:buClr>
                <a:schemeClr val="accent1"/>
              </a:buClr>
            </a:pPr>
            <a:r>
              <a:rPr lang="en-US" dirty="0"/>
              <a:t>In most cases difficult to use. Examples are rare: household diaries writing down portions of a certain product, or a restaurant operator estimating how full a garbage container is </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Remarks: Assessing volume</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5576"/>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44E8D0BF-A2E2-B954-427A-F7F524828170}"/>
              </a:ext>
            </a:extLst>
          </p:cNvPr>
          <p:cNvSpPr txBox="1"/>
          <p:nvPr/>
        </p:nvSpPr>
        <p:spPr>
          <a:xfrm>
            <a:off x="4469451" y="225576"/>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4A713D1D-0B1C-963C-01FE-FECBE36DD6DE}"/>
              </a:ext>
            </a:extLst>
          </p:cNvPr>
          <p:cNvSpPr txBox="1"/>
          <p:nvPr/>
        </p:nvSpPr>
        <p:spPr>
          <a:xfrm>
            <a:off x="5942481" y="225576"/>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34FECA02-8071-3A40-BBD3-C6ED0B4A07E0}"/>
              </a:ext>
            </a:extLst>
          </p:cNvPr>
          <p:cNvSpPr txBox="1"/>
          <p:nvPr/>
        </p:nvSpPr>
        <p:spPr>
          <a:xfrm>
            <a:off x="7692338"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C26954CB-1169-4268-300A-69BAC35B888F}"/>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35392416-BAE5-C761-4C72-B6728E55B77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FD1C3519-34B0-B7E9-C795-C242017BCDAB}"/>
              </a:ext>
            </a:extLst>
          </p:cNvPr>
          <p:cNvSpPr>
            <a:spLocks noGrp="1"/>
          </p:cNvSpPr>
          <p:nvPr>
            <p:ph type="sldNum" sz="quarter" idx="11"/>
          </p:nvPr>
        </p:nvSpPr>
        <p:spPr/>
        <p:txBody>
          <a:bodyPr/>
          <a:lstStyle/>
          <a:p>
            <a:fld id="{F25965E0-7062-474C-8671-DB3A3CE669B0}" type="slidenum">
              <a:rPr lang="nl-NL" smtClean="0"/>
              <a:pPr/>
              <a:t>58</a:t>
            </a:fld>
            <a:endParaRPr lang="nl-NL" dirty="0"/>
          </a:p>
        </p:txBody>
      </p:sp>
    </p:spTree>
    <p:extLst>
      <p:ext uri="{BB962C8B-B14F-4D97-AF65-F5344CB8AC3E}">
        <p14:creationId xmlns:p14="http://schemas.microsoft.com/office/powerpoint/2010/main" val="1263755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9993521-63BE-8CBA-1015-EB6E4C3FE278}"/>
              </a:ext>
            </a:extLst>
          </p:cNvPr>
          <p:cNvSpPr>
            <a:spLocks noGrp="1"/>
          </p:cNvSpPr>
          <p:nvPr>
            <p:ph type="body" sz="quarter" idx="10"/>
          </p:nvPr>
        </p:nvSpPr>
        <p:spPr>
          <a:xfrm>
            <a:off x="2707274" y="1459473"/>
            <a:ext cx="5855993" cy="2471305"/>
          </a:xfrm>
        </p:spPr>
        <p:txBody>
          <a:bodyPr/>
          <a:lstStyle/>
          <a:p>
            <a:r>
              <a:rPr lang="en-US" dirty="0"/>
              <a:t>Assessing the number of items that make up FLW and using the result to determine the weight; includes using scanner data and “visual scales”</a:t>
            </a:r>
          </a:p>
          <a:p>
            <a:r>
              <a:rPr lang="en-US" b="1" dirty="0"/>
              <a:t>Example: </a:t>
            </a:r>
            <a:br>
              <a:rPr lang="en-US" dirty="0"/>
            </a:br>
            <a:r>
              <a:rPr lang="en-US" dirty="0"/>
              <a:t>Counting packed food products and calculate FL by multiplication with weight per piece. This avoids the laborious effort of weighing.</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Counting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72947EB7-4A70-FC67-DA27-EF5E397578E4}"/>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BA12A014-10DC-8EB0-6933-6A8A9587692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982B7357-653C-7593-0F4D-744443860A6C}"/>
              </a:ext>
            </a:extLst>
          </p:cNvPr>
          <p:cNvSpPr>
            <a:spLocks noGrp="1"/>
          </p:cNvSpPr>
          <p:nvPr>
            <p:ph type="sldNum" sz="quarter" idx="11"/>
          </p:nvPr>
        </p:nvSpPr>
        <p:spPr/>
        <p:txBody>
          <a:bodyPr/>
          <a:lstStyle/>
          <a:p>
            <a:fld id="{F25965E0-7062-474C-8671-DB3A3CE669B0}" type="slidenum">
              <a:rPr lang="nl-NL" smtClean="0"/>
              <a:pPr/>
              <a:t>59</a:t>
            </a:fld>
            <a:endParaRPr lang="nl-NL" dirty="0"/>
          </a:p>
        </p:txBody>
      </p:sp>
    </p:spTree>
    <p:extLst>
      <p:ext uri="{BB962C8B-B14F-4D97-AF65-F5344CB8AC3E}">
        <p14:creationId xmlns:p14="http://schemas.microsoft.com/office/powerpoint/2010/main" val="3345641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Step 1: Define goal(s)</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4: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5: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Background: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Reference list</a:t>
            </a:r>
          </a:p>
        </p:txBody>
      </p:sp>
      <p:sp>
        <p:nvSpPr>
          <p:cNvPr id="14" name="Rechthoek 6">
            <a:hlinkClick r:id="rId5" action="ppaction://hlinksldjump"/>
            <a:extLst>
              <a:ext uri="{FF2B5EF4-FFF2-40B4-BE49-F238E27FC236}">
                <a16:creationId xmlns:a16="http://schemas.microsoft.com/office/drawing/2014/main" id="{0F28DC16-32D7-0D98-945A-8E64B6F05AAA}"/>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3: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Type of information needed</a:t>
            </a:r>
          </a:p>
        </p:txBody>
      </p:sp>
      <p:sp>
        <p:nvSpPr>
          <p:cNvPr id="2" name="Vrije vorm: vorm 26">
            <a:hlinkClick r:id="rId6" action="ppaction://hlinksldjump"/>
            <a:extLst>
              <a:ext uri="{FF2B5EF4-FFF2-40B4-BE49-F238E27FC236}">
                <a16:creationId xmlns:a16="http://schemas.microsoft.com/office/drawing/2014/main" id="{358190A2-D73C-3785-209F-A04478BE22BD}"/>
              </a:ext>
            </a:extLst>
          </p:cNvPr>
          <p:cNvSpPr/>
          <p:nvPr/>
        </p:nvSpPr>
        <p:spPr>
          <a:xfrm>
            <a:off x="2965051" y="2241744"/>
            <a:ext cx="1692000"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a:t>
            </a:r>
            <a:r>
              <a:rPr kumimoji="0" lang="nl-NL"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regulation</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5" name="Vrije vorm: vorm 27">
            <a:hlinkClick r:id="rId7" action="ppaction://hlinksldjump"/>
            <a:extLst>
              <a:ext uri="{FF2B5EF4-FFF2-40B4-BE49-F238E27FC236}">
                <a16:creationId xmlns:a16="http://schemas.microsoft.com/office/drawing/2014/main" id="{56870070-B54D-71EA-55FA-0217064D2346}"/>
              </a:ext>
            </a:extLst>
          </p:cNvPr>
          <p:cNvSpPr/>
          <p:nvPr/>
        </p:nvSpPr>
        <p:spPr>
          <a:xfrm>
            <a:off x="2965051" y="2911871"/>
            <a:ext cx="1692000"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 name="Vrije vorm: vorm 28">
            <a:hlinkClick r:id="rId8" action="ppaction://hlinksldjump"/>
            <a:extLst>
              <a:ext uri="{FF2B5EF4-FFF2-40B4-BE49-F238E27FC236}">
                <a16:creationId xmlns:a16="http://schemas.microsoft.com/office/drawing/2014/main" id="{B5C12E2F-F260-C026-BA9D-3A5B20F5ADA4}"/>
              </a:ext>
            </a:extLst>
          </p:cNvPr>
          <p:cNvSpPr/>
          <p:nvPr/>
        </p:nvSpPr>
        <p:spPr>
          <a:xfrm>
            <a:off x="2965051" y="3575607"/>
            <a:ext cx="1692000"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a:t>
            </a:r>
            <a:r>
              <a:rPr kumimoji="0" lang="nl-NL"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government</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 name="Vrije vorm: vorm 29">
            <a:hlinkClick r:id="rId9" action="ppaction://hlinksldjump"/>
            <a:extLst>
              <a:ext uri="{FF2B5EF4-FFF2-40B4-BE49-F238E27FC236}">
                <a16:creationId xmlns:a16="http://schemas.microsoft.com/office/drawing/2014/main" id="{92C4003B-F3AE-D1D1-8E37-FD1FAF9C00D1}"/>
              </a:ext>
            </a:extLst>
          </p:cNvPr>
          <p:cNvSpPr/>
          <p:nvPr/>
        </p:nvSpPr>
        <p:spPr>
          <a:xfrm>
            <a:off x="5866182" y="2241744"/>
            <a:ext cx="1854000" cy="4572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nl-NL"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Own</a:t>
            </a:r>
            <a:r>
              <a:rPr kumimoji="0" lang="nl-NL"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 </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1" name="Pijl: vijfhoek 17">
            <a:hlinkClick r:id="rId10" action="ppaction://hlinksldjump"/>
            <a:extLst>
              <a:ext uri="{FF2B5EF4-FFF2-40B4-BE49-F238E27FC236}">
                <a16:creationId xmlns:a16="http://schemas.microsoft.com/office/drawing/2014/main" id="{D1BCEC6A-4810-D5C8-451E-79017B2CF76F}"/>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1: </a:t>
            </a:r>
            <a:br>
              <a:rPr kumimoji="0" lang="nl-NL" sz="850" b="0" i="0" u="none" strike="noStrike" kern="1200" cap="none" spc="0" normalizeH="0" baseline="0" noProof="0" dirty="0">
                <a:ln>
                  <a:noFill/>
                </a:ln>
                <a:solidFill>
                  <a:srgbClr val="FFFFFF"/>
                </a:solidFill>
                <a:effectLst/>
                <a:uLnTx/>
                <a:uFillTx/>
                <a:ea typeface="+mn-ea"/>
                <a:cs typeface="+mn-cs"/>
              </a:rPr>
            </a:br>
            <a:r>
              <a:rPr kumimoji="0" lang="nl-NL" sz="850" b="1" i="0" u="none" strike="noStrike" kern="1200" cap="none" spc="0" normalizeH="0" baseline="0" noProof="0" dirty="0" err="1">
                <a:ln>
                  <a:noFill/>
                </a:ln>
                <a:solidFill>
                  <a:srgbClr val="FFFFFF"/>
                </a:solidFill>
                <a:effectLst/>
                <a:uLnTx/>
                <a:uFillTx/>
                <a:ea typeface="+mn-ea"/>
                <a:cs typeface="+mn-cs"/>
              </a:rPr>
              <a:t>Define</a:t>
            </a:r>
            <a:r>
              <a:rPr kumimoji="0" lang="nl-NL" sz="850" b="1" i="0" u="none" strike="noStrike" kern="1200" cap="none" spc="0" normalizeH="0" baseline="0" noProof="0" dirty="0">
                <a:ln>
                  <a:noFill/>
                </a:ln>
                <a:solidFill>
                  <a:srgbClr val="FFFFFF"/>
                </a:solidFill>
                <a:effectLst/>
                <a:uLnTx/>
                <a:uFillTx/>
                <a:ea typeface="+mn-ea"/>
                <a:cs typeface="+mn-cs"/>
              </a:rPr>
              <a:t> goals</a:t>
            </a:r>
          </a:p>
        </p:txBody>
      </p:sp>
      <p:sp>
        <p:nvSpPr>
          <p:cNvPr id="24" name="Rechthoek 6">
            <a:hlinkClick r:id="rId11" action="ppaction://hlinksldjump"/>
            <a:extLst>
              <a:ext uri="{FF2B5EF4-FFF2-40B4-BE49-F238E27FC236}">
                <a16:creationId xmlns:a16="http://schemas.microsoft.com/office/drawing/2014/main" id="{DD50B683-B9F9-4A23-35F3-A29E6C33CF2F}"/>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2: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Make the goal(s) SMART</a:t>
            </a:r>
          </a:p>
        </p:txBody>
      </p:sp>
      <p:sp>
        <p:nvSpPr>
          <p:cNvPr id="25" name="TextBox 24">
            <a:hlinkClick r:id="" action="ppaction://hlinkshowjump?jump=lastslideviewed"/>
            <a:extLst>
              <a:ext uri="{FF2B5EF4-FFF2-40B4-BE49-F238E27FC236}">
                <a16:creationId xmlns:a16="http://schemas.microsoft.com/office/drawing/2014/main" id="{7CA0C327-1BBD-415F-51CB-8352411627E0}"/>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7" name="TextBox 6">
            <a:hlinkClick r:id="rId12" action="ppaction://hlinksldjump"/>
            <a:extLst>
              <a:ext uri="{FF2B5EF4-FFF2-40B4-BE49-F238E27FC236}">
                <a16:creationId xmlns:a16="http://schemas.microsoft.com/office/drawing/2014/main" id="{DC4366F7-ABB6-9668-3285-194FA620A0F4}"/>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30" name="Rectangle: Rounded Corners 22">
            <a:extLst>
              <a:ext uri="{FF2B5EF4-FFF2-40B4-BE49-F238E27FC236}">
                <a16:creationId xmlns:a16="http://schemas.microsoft.com/office/drawing/2014/main" id="{9A449E35-AC14-486A-2444-BCEBF25CA36A}"/>
              </a:ext>
            </a:extLst>
          </p:cNvPr>
          <p:cNvSpPr/>
          <p:nvPr/>
        </p:nvSpPr>
        <p:spPr>
          <a:xfrm>
            <a:off x="2806071" y="1522477"/>
            <a:ext cx="2745956" cy="2705492"/>
          </a:xfrm>
          <a:prstGeom prst="rect">
            <a:avLst/>
          </a:prstGeom>
          <a:noFill/>
          <a:ln>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ctr"/>
            <a:r>
              <a:rPr lang="en-US" sz="1400" b="1">
                <a:solidFill>
                  <a:schemeClr val="accent1"/>
                </a:solidFill>
              </a:rPr>
              <a:t>Comply with external goal(s)</a:t>
            </a:r>
            <a:endParaRPr lang="en-US" sz="1400" b="1" dirty="0">
              <a:solidFill>
                <a:schemeClr val="accent1"/>
              </a:solidFill>
            </a:endParaRPr>
          </a:p>
        </p:txBody>
      </p:sp>
      <p:pic>
        <p:nvPicPr>
          <p:cNvPr id="31" name="Picture 2" descr="upload.wikimedia.org/wikipedia/commons/thumb/b/...">
            <a:extLst>
              <a:ext uri="{FF2B5EF4-FFF2-40B4-BE49-F238E27FC236}">
                <a16:creationId xmlns:a16="http://schemas.microsoft.com/office/drawing/2014/main" id="{AEDD006B-841B-F9A8-2A93-E1F78B2468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4744528" y="2244780"/>
            <a:ext cx="67340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4" name="Picture 2" descr="Printwear FLAGNL Flag Netherlands WorkWear4All">
            <a:extLst>
              <a:ext uri="{FF2B5EF4-FFF2-40B4-BE49-F238E27FC236}">
                <a16:creationId xmlns:a16="http://schemas.microsoft.com/office/drawing/2014/main" id="{3C3C44EA-BF28-51A5-9A00-9858EBBDEF98}"/>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848" t="3689" r="4449" b="2387"/>
          <a:stretch/>
        </p:blipFill>
        <p:spPr bwMode="auto">
          <a:xfrm>
            <a:off x="4744528" y="3578962"/>
            <a:ext cx="67340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descr="UN flag">
            <a:extLst>
              <a:ext uri="{FF2B5EF4-FFF2-40B4-BE49-F238E27FC236}">
                <a16:creationId xmlns:a16="http://schemas.microsoft.com/office/drawing/2014/main" id="{B4696AD3-F6C7-D331-8B1F-FD8B60D9DAB7}"/>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283" t="11882" r="5643" b="10143"/>
          <a:stretch/>
        </p:blipFill>
        <p:spPr bwMode="auto">
          <a:xfrm>
            <a:off x="4744528" y="2911871"/>
            <a:ext cx="673402" cy="45720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Rounded Corners 22">
            <a:extLst>
              <a:ext uri="{FF2B5EF4-FFF2-40B4-BE49-F238E27FC236}">
                <a16:creationId xmlns:a16="http://schemas.microsoft.com/office/drawing/2014/main" id="{FCB15606-4851-A2B3-7575-570E02DC6522}"/>
              </a:ext>
            </a:extLst>
          </p:cNvPr>
          <p:cNvSpPr/>
          <p:nvPr/>
        </p:nvSpPr>
        <p:spPr>
          <a:xfrm>
            <a:off x="5741776" y="1522477"/>
            <a:ext cx="2102813" cy="2705492"/>
          </a:xfrm>
          <a:prstGeom prst="rect">
            <a:avLst/>
          </a:prstGeom>
          <a:noFill/>
          <a:ln>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ctr"/>
            <a:r>
              <a:rPr lang="en-US" sz="1400" b="1" dirty="0">
                <a:solidFill>
                  <a:schemeClr val="accent1"/>
                </a:solidFill>
              </a:rPr>
              <a:t>Set your own goal(s)</a:t>
            </a:r>
          </a:p>
        </p:txBody>
      </p:sp>
      <p:sp>
        <p:nvSpPr>
          <p:cNvPr id="4" name="Slide Number Placeholder 3">
            <a:extLst>
              <a:ext uri="{FF2B5EF4-FFF2-40B4-BE49-F238E27FC236}">
                <a16:creationId xmlns:a16="http://schemas.microsoft.com/office/drawing/2014/main" id="{56E64B3E-FE20-62B5-0077-16E9C58BB57C}"/>
              </a:ext>
            </a:extLst>
          </p:cNvPr>
          <p:cNvSpPr>
            <a:spLocks noGrp="1"/>
          </p:cNvSpPr>
          <p:nvPr>
            <p:ph type="sldNum" sz="quarter" idx="11"/>
          </p:nvPr>
        </p:nvSpPr>
        <p:spPr/>
        <p:txBody>
          <a:bodyPr/>
          <a:lstStyle/>
          <a:p>
            <a:fld id="{F25965E0-7062-474C-8671-DB3A3CE669B0}" type="slidenum">
              <a:rPr lang="nl-NL" smtClean="0"/>
              <a:pPr/>
              <a:t>6</a:t>
            </a:fld>
            <a:endParaRPr lang="nl-NL" dirty="0"/>
          </a:p>
        </p:txBody>
      </p:sp>
    </p:spTree>
    <p:extLst>
      <p:ext uri="{BB962C8B-B14F-4D97-AF65-F5344CB8AC3E}">
        <p14:creationId xmlns:p14="http://schemas.microsoft.com/office/powerpoint/2010/main" val="3818972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Counting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44E8D0BF-A2E2-B954-427A-F7F524828170}"/>
              </a:ext>
            </a:extLst>
          </p:cNvPr>
          <p:cNvSpPr txBox="1"/>
          <p:nvPr/>
        </p:nvSpPr>
        <p:spPr>
          <a:xfrm>
            <a:off x="4469451"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4A713D1D-0B1C-963C-01FE-FECBE36DD6DE}"/>
              </a:ext>
            </a:extLst>
          </p:cNvPr>
          <p:cNvSpPr txBox="1"/>
          <p:nvPr/>
        </p:nvSpPr>
        <p:spPr>
          <a:xfrm>
            <a:off x="5942481"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647720097"/>
              </p:ext>
            </p:extLst>
          </p:nvPr>
        </p:nvGraphicFramePr>
        <p:xfrm>
          <a:off x="2808288" y="1527700"/>
          <a:ext cx="5649468" cy="2402577"/>
        </p:xfrm>
        <a:graphic>
          <a:graphicData uri="http://schemas.openxmlformats.org/drawingml/2006/table">
            <a:tbl>
              <a:tblPr firstRow="1" bandRow="1">
                <a:tableStyleId>{E8034E78-7F5D-4C2E-B375-FC64B27BC917}</a:tableStyleId>
              </a:tblPr>
              <a:tblGrid>
                <a:gridCol w="4245814">
                  <a:extLst>
                    <a:ext uri="{9D8B030D-6E8A-4147-A177-3AD203B41FA5}">
                      <a16:colId xmlns:a16="http://schemas.microsoft.com/office/drawing/2014/main" val="2436270595"/>
                    </a:ext>
                  </a:extLst>
                </a:gridCol>
                <a:gridCol w="1403654">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L="126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26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Medium-High</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Medium</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20" name="TextBox 19">
            <a:extLst>
              <a:ext uri="{FF2B5EF4-FFF2-40B4-BE49-F238E27FC236}">
                <a16:creationId xmlns:a16="http://schemas.microsoft.com/office/drawing/2014/main" id="{1824BA1F-ED9E-6F86-3B90-8EC9A8408CAD}"/>
              </a:ext>
            </a:extLst>
          </p:cNvPr>
          <p:cNvSpPr txBox="1"/>
          <p:nvPr/>
        </p:nvSpPr>
        <p:spPr>
          <a:xfrm>
            <a:off x="7692338"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9" action="ppaction://hlinksldjump"/>
            <a:extLst>
              <a:ext uri="{FF2B5EF4-FFF2-40B4-BE49-F238E27FC236}">
                <a16:creationId xmlns:a16="http://schemas.microsoft.com/office/drawing/2014/main" id="{A2D25F1A-B4A9-7BF6-2D79-B385484B968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6901F025-4586-2B52-066B-310D4922F6E5}"/>
              </a:ext>
            </a:extLst>
          </p:cNvPr>
          <p:cNvSpPr>
            <a:spLocks noGrp="1"/>
          </p:cNvSpPr>
          <p:nvPr>
            <p:ph type="sldNum" sz="quarter" idx="11"/>
          </p:nvPr>
        </p:nvSpPr>
        <p:spPr/>
        <p:txBody>
          <a:bodyPr/>
          <a:lstStyle/>
          <a:p>
            <a:fld id="{F25965E0-7062-474C-8671-DB3A3CE669B0}" type="slidenum">
              <a:rPr lang="nl-NL" smtClean="0"/>
              <a:pPr/>
              <a:t>60</a:t>
            </a:fld>
            <a:endParaRPr lang="nl-NL" dirty="0"/>
          </a:p>
        </p:txBody>
      </p:sp>
    </p:spTree>
    <p:extLst>
      <p:ext uri="{BB962C8B-B14F-4D97-AF65-F5344CB8AC3E}">
        <p14:creationId xmlns:p14="http://schemas.microsoft.com/office/powerpoint/2010/main" val="2034371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2CA439DB-E2B9-421B-8DA9-F045954244BE}"/>
              </a:ext>
            </a:extLst>
          </p:cNvPr>
          <p:cNvSpPr>
            <a:spLocks noGrp="1"/>
          </p:cNvSpPr>
          <p:nvPr>
            <p:ph type="body" sz="quarter" idx="10"/>
          </p:nvPr>
        </p:nvSpPr>
        <p:spPr>
          <a:xfrm>
            <a:off x="2707274" y="1459473"/>
            <a:ext cx="5855993" cy="2471305"/>
          </a:xfrm>
        </p:spPr>
        <p:txBody>
          <a:bodyPr/>
          <a:lstStyle/>
          <a:p>
            <a:pPr lvl="1">
              <a:buClr>
                <a:schemeClr val="accent1"/>
              </a:buClr>
            </a:pPr>
            <a:r>
              <a:rPr lang="en-US" i="1" dirty="0"/>
              <a:t>Relatively</a:t>
            </a:r>
            <a:r>
              <a:rPr lang="en-US" dirty="0"/>
              <a:t> little effort (participation easier)</a:t>
            </a:r>
          </a:p>
          <a:p>
            <a:pPr lvl="1">
              <a:buClr>
                <a:schemeClr val="accent1"/>
              </a:buClr>
            </a:pPr>
            <a:r>
              <a:rPr lang="en-US" dirty="0"/>
              <a:t>Calculation (</a:t>
            </a:r>
            <a:r>
              <a:rPr lang="en-US" dirty="0" err="1"/>
              <a:t>evt</a:t>
            </a:r>
            <a:r>
              <a:rPr lang="en-US" dirty="0"/>
              <a:t>. additional sampling) is required for conversion to weight)</a:t>
            </a:r>
          </a:p>
          <a:p>
            <a:pPr lvl="1">
              <a:buClr>
                <a:schemeClr val="accent1"/>
              </a:buClr>
            </a:pPr>
            <a:r>
              <a:rPr lang="en-US" dirty="0"/>
              <a:t>Mainly used for (pre)packed products (e.g. bags, expiry date products)</a:t>
            </a:r>
          </a:p>
          <a:p>
            <a:pPr lvl="1">
              <a:buClr>
                <a:schemeClr val="accent1"/>
              </a:buClr>
            </a:pPr>
            <a:r>
              <a:rPr lang="en-US" dirty="0"/>
              <a:t>In most cases recruitment of participants required</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Remarks: Counting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69451"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2481"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34FECA02-8071-3A40-BBD3-C6ED0B4A07E0}"/>
              </a:ext>
            </a:extLst>
          </p:cNvPr>
          <p:cNvSpPr txBox="1"/>
          <p:nvPr/>
        </p:nvSpPr>
        <p:spPr>
          <a:xfrm>
            <a:off x="7692338"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A8F25DFD-1093-307B-E159-176697A65A24}"/>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9" name="TextBox 18">
            <a:hlinkClick r:id="rId12" action="ppaction://hlinksldjump"/>
            <a:extLst>
              <a:ext uri="{FF2B5EF4-FFF2-40B4-BE49-F238E27FC236}">
                <a16:creationId xmlns:a16="http://schemas.microsoft.com/office/drawing/2014/main" id="{48E05F83-6C67-CEA6-DE25-7D5021FF9AC5}"/>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173EAECC-84E3-DE39-8329-90DB36818A71}"/>
              </a:ext>
            </a:extLst>
          </p:cNvPr>
          <p:cNvSpPr>
            <a:spLocks noGrp="1"/>
          </p:cNvSpPr>
          <p:nvPr>
            <p:ph type="sldNum" sz="quarter" idx="11"/>
          </p:nvPr>
        </p:nvSpPr>
        <p:spPr/>
        <p:txBody>
          <a:bodyPr/>
          <a:lstStyle/>
          <a:p>
            <a:fld id="{F25965E0-7062-474C-8671-DB3A3CE669B0}" type="slidenum">
              <a:rPr lang="nl-NL" smtClean="0"/>
              <a:pPr/>
              <a:t>61</a:t>
            </a:fld>
            <a:endParaRPr lang="nl-NL" dirty="0"/>
          </a:p>
        </p:txBody>
      </p:sp>
    </p:spTree>
    <p:extLst>
      <p:ext uri="{BB962C8B-B14F-4D97-AF65-F5344CB8AC3E}">
        <p14:creationId xmlns:p14="http://schemas.microsoft.com/office/powerpoint/2010/main" val="2105395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2F642EC-1144-379C-CB6D-2BE0071D87A6}"/>
              </a:ext>
            </a:extLst>
          </p:cNvPr>
          <p:cNvSpPr>
            <a:spLocks noGrp="1"/>
          </p:cNvSpPr>
          <p:nvPr>
            <p:ph type="body" sz="quarter" idx="10"/>
          </p:nvPr>
        </p:nvSpPr>
        <p:spPr>
          <a:xfrm>
            <a:off x="2707274" y="1459473"/>
            <a:ext cx="5855993" cy="2471305"/>
          </a:xfrm>
        </p:spPr>
        <p:txBody>
          <a:bodyPr/>
          <a:lstStyle/>
          <a:p>
            <a:r>
              <a:rPr lang="en-US" dirty="0"/>
              <a:t>Maintaining a daily log of FLW and other information (paper-based or electronically)</a:t>
            </a:r>
          </a:p>
          <a:p>
            <a:r>
              <a:rPr lang="en-US" b="1" dirty="0"/>
              <a:t>Example:</a:t>
            </a:r>
            <a:br>
              <a:rPr lang="en-US" dirty="0"/>
            </a:br>
            <a:r>
              <a:rPr lang="en-US" dirty="0"/>
              <a:t>typically used in households: The diary usually calls for the participant to log the amount and type of food being lost or wasted, along with how and why the FLW was discarded.</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Diaries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69451"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2481"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1797E28C-C093-892E-F8B6-15713FB064B7}"/>
              </a:ext>
            </a:extLst>
          </p:cNvPr>
          <p:cNvSpPr txBox="1"/>
          <p:nvPr/>
        </p:nvSpPr>
        <p:spPr>
          <a:xfrm>
            <a:off x="7692338"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A4C23060-4AB5-359C-DDAB-554E3264AEBD}"/>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E40B1611-66D5-2575-4092-993BFF4811E3}"/>
              </a:ext>
            </a:extLst>
          </p:cNvPr>
          <p:cNvSpPr>
            <a:spLocks noGrp="1"/>
          </p:cNvSpPr>
          <p:nvPr>
            <p:ph type="sldNum" sz="quarter" idx="11"/>
          </p:nvPr>
        </p:nvSpPr>
        <p:spPr/>
        <p:txBody>
          <a:bodyPr/>
          <a:lstStyle/>
          <a:p>
            <a:fld id="{F25965E0-7062-474C-8671-DB3A3CE669B0}" type="slidenum">
              <a:rPr lang="nl-NL" smtClean="0"/>
              <a:pPr/>
              <a:t>62</a:t>
            </a:fld>
            <a:endParaRPr lang="nl-NL" dirty="0"/>
          </a:p>
        </p:txBody>
      </p:sp>
    </p:spTree>
    <p:extLst>
      <p:ext uri="{BB962C8B-B14F-4D97-AF65-F5344CB8AC3E}">
        <p14:creationId xmlns:p14="http://schemas.microsoft.com/office/powerpoint/2010/main" val="6855395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Diaries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41898790"/>
              </p:ext>
            </p:extLst>
          </p:nvPr>
        </p:nvGraphicFramePr>
        <p:xfrm>
          <a:off x="2805113" y="1523711"/>
          <a:ext cx="5658487" cy="2402577"/>
        </p:xfrm>
        <a:graphic>
          <a:graphicData uri="http://schemas.openxmlformats.org/drawingml/2006/table">
            <a:tbl>
              <a:tblPr firstRow="1" bandRow="1">
                <a:tableStyleId>{E8034E78-7F5D-4C2E-B375-FC64B27BC917}</a:tableStyleId>
              </a:tblPr>
              <a:tblGrid>
                <a:gridCol w="4374915">
                  <a:extLst>
                    <a:ext uri="{9D8B030D-6E8A-4147-A177-3AD203B41FA5}">
                      <a16:colId xmlns:a16="http://schemas.microsoft.com/office/drawing/2014/main" val="2436270595"/>
                    </a:ext>
                  </a:extLst>
                </a:gridCol>
                <a:gridCol w="1283572">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L="108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Low-Medium</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Medium</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20" name="TextBox 19">
            <a:hlinkClick r:id="rId11" action="ppaction://hlinksldjump"/>
            <a:extLst>
              <a:ext uri="{FF2B5EF4-FFF2-40B4-BE49-F238E27FC236}">
                <a16:creationId xmlns:a16="http://schemas.microsoft.com/office/drawing/2014/main" id="{1824BA1F-ED9E-6F86-3B90-8EC9A8408CAD}"/>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6271B92B-B2B8-D857-ED85-23A5C50A673E}"/>
              </a:ext>
            </a:extLst>
          </p:cNvPr>
          <p:cNvSpPr txBox="1"/>
          <p:nvPr/>
        </p:nvSpPr>
        <p:spPr>
          <a:xfrm>
            <a:off x="2474912" y="4660053"/>
            <a:ext cx="1492716" cy="294183"/>
          </a:xfrm>
          <a:prstGeom prst="rect">
            <a:avLst/>
          </a:prstGeom>
          <a:noFill/>
        </p:spPr>
        <p:txBody>
          <a:bodyPr wrap="non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000" b="0" i="0" u="none" strike="noStrike" kern="1200" cap="none" spc="0" normalizeH="0" baseline="0" noProof="0" dirty="0">
                <a:ln>
                  <a:noFill/>
                </a:ln>
                <a:effectLst/>
                <a:uLnTx/>
                <a:uFillTx/>
                <a:latin typeface="Arial" panose="020B0604020202020204" pitchFamily="34" charset="0"/>
                <a:ea typeface="+mn-ea"/>
                <a:cs typeface="+mn-cs"/>
              </a:rPr>
              <a:t>* CEC-report claims no</a:t>
            </a:r>
            <a:endParaRPr kumimoji="0" lang="nl-NL" sz="1000" b="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66997C28-7EE6-BC84-6F45-3E17D4699BD8}"/>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35A3B14F-DA89-5567-75F1-A05EAD71245C}"/>
              </a:ext>
            </a:extLst>
          </p:cNvPr>
          <p:cNvSpPr>
            <a:spLocks noGrp="1"/>
          </p:cNvSpPr>
          <p:nvPr>
            <p:ph type="sldNum" sz="quarter" idx="11"/>
          </p:nvPr>
        </p:nvSpPr>
        <p:spPr/>
        <p:txBody>
          <a:bodyPr/>
          <a:lstStyle/>
          <a:p>
            <a:fld id="{F25965E0-7062-474C-8671-DB3A3CE669B0}" type="slidenum">
              <a:rPr lang="nl-NL" smtClean="0"/>
              <a:pPr/>
              <a:t>63</a:t>
            </a:fld>
            <a:endParaRPr lang="nl-NL" dirty="0"/>
          </a:p>
        </p:txBody>
      </p:sp>
    </p:spTree>
    <p:extLst>
      <p:ext uri="{BB962C8B-B14F-4D97-AF65-F5344CB8AC3E}">
        <p14:creationId xmlns:p14="http://schemas.microsoft.com/office/powerpoint/2010/main" val="41801259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0657269-1042-430F-591E-9AEB1F79FB4E}"/>
              </a:ext>
            </a:extLst>
          </p:cNvPr>
          <p:cNvSpPr>
            <a:spLocks noGrp="1"/>
          </p:cNvSpPr>
          <p:nvPr>
            <p:ph type="body" sz="quarter" idx="10"/>
          </p:nvPr>
        </p:nvSpPr>
        <p:spPr>
          <a:xfrm>
            <a:off x="2707274" y="1459473"/>
            <a:ext cx="5855993" cy="2471305"/>
          </a:xfrm>
        </p:spPr>
        <p:txBody>
          <a:bodyPr/>
          <a:lstStyle/>
          <a:p>
            <a:pPr lvl="1">
              <a:buClr>
                <a:schemeClr val="accent1"/>
              </a:buClr>
            </a:pPr>
            <a:r>
              <a:rPr lang="en-US" dirty="0"/>
              <a:t>Recruitment participants required</a:t>
            </a:r>
          </a:p>
          <a:p>
            <a:pPr lvl="1">
              <a:buClr>
                <a:schemeClr val="accent1"/>
              </a:buClr>
            </a:pPr>
            <a:r>
              <a:rPr lang="en-US" dirty="0"/>
              <a:t>Preparation of material requires significant effort</a:t>
            </a:r>
          </a:p>
          <a:p>
            <a:pPr lvl="1">
              <a:buClr>
                <a:schemeClr val="accent1"/>
              </a:buClr>
            </a:pPr>
            <a:r>
              <a:rPr lang="en-US" dirty="0"/>
              <a:t>Level of expertise required for setting it up</a:t>
            </a:r>
          </a:p>
          <a:p>
            <a:pPr lvl="1">
              <a:buClr>
                <a:schemeClr val="accent1"/>
              </a:buClr>
            </a:pPr>
            <a:r>
              <a:rPr lang="en-US" dirty="0"/>
              <a:t>Qualitative information can be collected as well (e.g. causes, purchasing and storage </a:t>
            </a:r>
            <a:r>
              <a:rPr lang="en-US" dirty="0" err="1"/>
              <a:t>behaviour</a:t>
            </a:r>
            <a:r>
              <a:rPr lang="en-US" dirty="0"/>
              <a:t>)</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Remarks: Diaries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34FECA02-8071-3A40-BBD3-C6ED0B4A07E0}"/>
              </a:ext>
            </a:extLst>
          </p:cNvPr>
          <p:cNvSpPr txBox="1"/>
          <p:nvPr/>
        </p:nvSpPr>
        <p:spPr>
          <a:xfrm>
            <a:off x="7694426"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9CC133AB-4F56-8945-1D59-72EA8094D29F}"/>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9" name="TextBox 18">
            <a:hlinkClick r:id="rId12" action="ppaction://hlinksldjump"/>
            <a:extLst>
              <a:ext uri="{FF2B5EF4-FFF2-40B4-BE49-F238E27FC236}">
                <a16:creationId xmlns:a16="http://schemas.microsoft.com/office/drawing/2014/main" id="{5B7E559C-9C96-D806-A8C0-B2FA13C9ECDC}"/>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A4C791C7-128F-E0E2-7AA6-1C6DD5E50AC1}"/>
              </a:ext>
            </a:extLst>
          </p:cNvPr>
          <p:cNvSpPr>
            <a:spLocks noGrp="1"/>
          </p:cNvSpPr>
          <p:nvPr>
            <p:ph type="sldNum" sz="quarter" idx="11"/>
          </p:nvPr>
        </p:nvSpPr>
        <p:spPr/>
        <p:txBody>
          <a:bodyPr/>
          <a:lstStyle/>
          <a:p>
            <a:fld id="{F25965E0-7062-474C-8671-DB3A3CE669B0}" type="slidenum">
              <a:rPr lang="nl-NL" smtClean="0"/>
              <a:pPr/>
              <a:t>64</a:t>
            </a:fld>
            <a:endParaRPr lang="nl-NL" dirty="0"/>
          </a:p>
        </p:txBody>
      </p:sp>
    </p:spTree>
    <p:extLst>
      <p:ext uri="{BB962C8B-B14F-4D97-AF65-F5344CB8AC3E}">
        <p14:creationId xmlns:p14="http://schemas.microsoft.com/office/powerpoint/2010/main" val="23235003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4BC08C7-CA35-B322-C26F-FB2BDBCA86FE}"/>
              </a:ext>
            </a:extLst>
          </p:cNvPr>
          <p:cNvSpPr>
            <a:spLocks noGrp="1"/>
          </p:cNvSpPr>
          <p:nvPr>
            <p:ph type="body" sz="quarter" idx="10"/>
          </p:nvPr>
        </p:nvSpPr>
        <p:spPr>
          <a:xfrm>
            <a:off x="2707274" y="1459473"/>
            <a:ext cx="5855993" cy="2471305"/>
          </a:xfrm>
        </p:spPr>
        <p:txBody>
          <a:bodyPr/>
          <a:lstStyle/>
          <a:p>
            <a:r>
              <a:rPr lang="en-US" dirty="0"/>
              <a:t>Using a measuring device to determine the weight of FLW</a:t>
            </a:r>
          </a:p>
          <a:p>
            <a:r>
              <a:rPr lang="en-US" b="1" dirty="0"/>
              <a:t>Example:</a:t>
            </a:r>
            <a:br>
              <a:rPr lang="en-US" dirty="0"/>
            </a:br>
            <a:r>
              <a:rPr lang="en-US" dirty="0"/>
              <a:t>hospitals running a kitchen, have leftovers when portioning. These waste flows can be weighed per component in the kitchen.</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Direct weighing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69451"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2481"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2338"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AFA0309D-EE4C-24B6-8C85-34B253736BB8}"/>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6E09A65F-CAE9-18F0-27D0-8A1153C3C825}"/>
              </a:ext>
            </a:extLst>
          </p:cNvPr>
          <p:cNvSpPr>
            <a:spLocks noGrp="1"/>
          </p:cNvSpPr>
          <p:nvPr>
            <p:ph type="sldNum" sz="quarter" idx="11"/>
          </p:nvPr>
        </p:nvSpPr>
        <p:spPr/>
        <p:txBody>
          <a:bodyPr/>
          <a:lstStyle/>
          <a:p>
            <a:fld id="{F25965E0-7062-474C-8671-DB3A3CE669B0}" type="slidenum">
              <a:rPr lang="nl-NL" smtClean="0"/>
              <a:pPr/>
              <a:t>65</a:t>
            </a:fld>
            <a:endParaRPr lang="nl-NL" dirty="0"/>
          </a:p>
        </p:txBody>
      </p:sp>
    </p:spTree>
    <p:extLst>
      <p:ext uri="{BB962C8B-B14F-4D97-AF65-F5344CB8AC3E}">
        <p14:creationId xmlns:p14="http://schemas.microsoft.com/office/powerpoint/2010/main" val="182729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Direct weighing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3679181338"/>
              </p:ext>
            </p:extLst>
          </p:nvPr>
        </p:nvGraphicFramePr>
        <p:xfrm>
          <a:off x="2808288" y="1527175"/>
          <a:ext cx="5656262" cy="2581866"/>
        </p:xfrm>
        <a:graphic>
          <a:graphicData uri="http://schemas.openxmlformats.org/drawingml/2006/table">
            <a:tbl>
              <a:tblPr firstRow="1" bandRow="1">
                <a:tableStyleId>{E8034E78-7F5D-4C2E-B375-FC64B27BC917}</a:tableStyleId>
              </a:tblPr>
              <a:tblGrid>
                <a:gridCol w="3449389">
                  <a:extLst>
                    <a:ext uri="{9D8B030D-6E8A-4147-A177-3AD203B41FA5}">
                      <a16:colId xmlns:a16="http://schemas.microsoft.com/office/drawing/2014/main" val="2436270595"/>
                    </a:ext>
                  </a:extLst>
                </a:gridCol>
                <a:gridCol w="2206873">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High</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High</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 (only if product list contains mixed products)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18" name="TextBox 17">
            <a:hlinkClick r:id="rId8" action="ppaction://hlinksldjump"/>
            <a:extLst>
              <a:ext uri="{FF2B5EF4-FFF2-40B4-BE49-F238E27FC236}">
                <a16:creationId xmlns:a16="http://schemas.microsoft.com/office/drawing/2014/main" id="{D677207A-0993-0461-91F0-5191AF503823}"/>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9" action="ppaction://hlinksldjump"/>
            <a:extLst>
              <a:ext uri="{FF2B5EF4-FFF2-40B4-BE49-F238E27FC236}">
                <a16:creationId xmlns:a16="http://schemas.microsoft.com/office/drawing/2014/main" id="{3C8196C3-842E-426D-93C3-785020DD5AB6}"/>
              </a:ext>
            </a:extLst>
          </p:cNvPr>
          <p:cNvSpPr txBox="1"/>
          <p:nvPr/>
        </p:nvSpPr>
        <p:spPr>
          <a:xfrm>
            <a:off x="4469451"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0" action="ppaction://hlinksldjump"/>
            <a:extLst>
              <a:ext uri="{FF2B5EF4-FFF2-40B4-BE49-F238E27FC236}">
                <a16:creationId xmlns:a16="http://schemas.microsoft.com/office/drawing/2014/main" id="{BE9A7121-DD33-32F1-86E4-B2A41385D66C}"/>
              </a:ext>
            </a:extLst>
          </p:cNvPr>
          <p:cNvSpPr txBox="1"/>
          <p:nvPr/>
        </p:nvSpPr>
        <p:spPr>
          <a:xfrm>
            <a:off x="5942481"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3" name="TextBox 22">
            <a:hlinkClick r:id="rId11" action="ppaction://hlinksldjump"/>
            <a:extLst>
              <a:ext uri="{FF2B5EF4-FFF2-40B4-BE49-F238E27FC236}">
                <a16:creationId xmlns:a16="http://schemas.microsoft.com/office/drawing/2014/main" id="{6EAF885C-934D-D601-ED4D-152DD03F353E}"/>
              </a:ext>
            </a:extLst>
          </p:cNvPr>
          <p:cNvSpPr txBox="1"/>
          <p:nvPr/>
        </p:nvSpPr>
        <p:spPr>
          <a:xfrm>
            <a:off x="7692338"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EBE598DD-C1A6-E2C0-0519-7B2B45F3B165}"/>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EF12906F-9675-6124-60B3-F45E5EC04DBC}"/>
              </a:ext>
            </a:extLst>
          </p:cNvPr>
          <p:cNvSpPr>
            <a:spLocks noGrp="1"/>
          </p:cNvSpPr>
          <p:nvPr>
            <p:ph type="sldNum" sz="quarter" idx="11"/>
          </p:nvPr>
        </p:nvSpPr>
        <p:spPr/>
        <p:txBody>
          <a:bodyPr/>
          <a:lstStyle/>
          <a:p>
            <a:fld id="{F25965E0-7062-474C-8671-DB3A3CE669B0}" type="slidenum">
              <a:rPr lang="nl-NL" smtClean="0"/>
              <a:pPr/>
              <a:t>66</a:t>
            </a:fld>
            <a:endParaRPr lang="nl-NL" dirty="0"/>
          </a:p>
        </p:txBody>
      </p:sp>
    </p:spTree>
    <p:extLst>
      <p:ext uri="{BB962C8B-B14F-4D97-AF65-F5344CB8AC3E}">
        <p14:creationId xmlns:p14="http://schemas.microsoft.com/office/powerpoint/2010/main" val="813979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37B846F-0CC1-556E-1B6B-40533662D102}"/>
              </a:ext>
            </a:extLst>
          </p:cNvPr>
          <p:cNvSpPr>
            <a:spLocks noGrp="1"/>
          </p:cNvSpPr>
          <p:nvPr>
            <p:ph type="body" sz="quarter" idx="10"/>
          </p:nvPr>
        </p:nvSpPr>
        <p:spPr>
          <a:xfrm>
            <a:off x="2707274" y="1459473"/>
            <a:ext cx="5855993" cy="2471305"/>
          </a:xfrm>
        </p:spPr>
        <p:txBody>
          <a:bodyPr/>
          <a:lstStyle/>
          <a:p>
            <a:pPr lvl="1">
              <a:buClr>
                <a:schemeClr val="accent1"/>
              </a:buClr>
            </a:pPr>
            <a:r>
              <a:rPr lang="en-US"/>
              <a:t>Level of expertise required for setting it up</a:t>
            </a:r>
          </a:p>
          <a:p>
            <a:pPr lvl="1">
              <a:buClr>
                <a:schemeClr val="accent1"/>
              </a:buClr>
            </a:pPr>
            <a:r>
              <a:rPr lang="en-US"/>
              <a:t>Qualitative information can be collected as well </a:t>
            </a:r>
            <a:br>
              <a:rPr lang="en-US"/>
            </a:br>
            <a:r>
              <a:rPr lang="en-US"/>
              <a:t>(causes, which moment/meal of the day, …)</a:t>
            </a:r>
          </a:p>
          <a:p>
            <a:pPr lvl="1">
              <a:buClr>
                <a:schemeClr val="accent1"/>
              </a:buClr>
            </a:pPr>
            <a:r>
              <a:rPr lang="en-US"/>
              <a:t>Reference value required by independent person </a:t>
            </a:r>
            <a:br>
              <a:rPr lang="en-US"/>
            </a:br>
            <a:r>
              <a:rPr lang="en-US"/>
              <a:t>(behaviour changes when observed/measured)</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a:t>Remarks: Direct weighing</a:t>
            </a:r>
            <a:endParaRPr lang="en-GB" dirty="0"/>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2" name="TextBox 21">
            <a:hlinkClick r:id="rId8" action="ppaction://hlinksldjump"/>
            <a:extLst>
              <a:ext uri="{FF2B5EF4-FFF2-40B4-BE49-F238E27FC236}">
                <a16:creationId xmlns:a16="http://schemas.microsoft.com/office/drawing/2014/main" id="{CD2A7111-EACB-636F-6057-221C74202CFF}"/>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3" name="TextBox 22">
            <a:hlinkClick r:id="rId9" action="ppaction://hlinksldjump"/>
            <a:extLst>
              <a:ext uri="{FF2B5EF4-FFF2-40B4-BE49-F238E27FC236}">
                <a16:creationId xmlns:a16="http://schemas.microsoft.com/office/drawing/2014/main" id="{2BF04349-A2DD-1D11-EFAD-4F38D7475D03}"/>
              </a:ext>
            </a:extLst>
          </p:cNvPr>
          <p:cNvSpPr txBox="1"/>
          <p:nvPr/>
        </p:nvSpPr>
        <p:spPr>
          <a:xfrm>
            <a:off x="4471539"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4" name="TextBox 23">
            <a:hlinkClick r:id="rId10" action="ppaction://hlinksldjump"/>
            <a:extLst>
              <a:ext uri="{FF2B5EF4-FFF2-40B4-BE49-F238E27FC236}">
                <a16:creationId xmlns:a16="http://schemas.microsoft.com/office/drawing/2014/main" id="{6B3CE498-D717-E652-F680-3B8652711B84}"/>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5" name="TextBox 24">
            <a:hlinkClick r:id="rId11" action="ppaction://hlinksldjump"/>
            <a:extLst>
              <a:ext uri="{FF2B5EF4-FFF2-40B4-BE49-F238E27FC236}">
                <a16:creationId xmlns:a16="http://schemas.microsoft.com/office/drawing/2014/main" id="{7B28584B-0005-3E46-9282-024855DF5254}"/>
              </a:ext>
            </a:extLst>
          </p:cNvPr>
          <p:cNvSpPr txBox="1"/>
          <p:nvPr/>
        </p:nvSpPr>
        <p:spPr>
          <a:xfrm>
            <a:off x="7694426"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45816835-4490-7853-F9E2-073DA224EC16}"/>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62A00280-89EB-00D7-C869-094A6BBA58C6}"/>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B55C9A55-60F3-1638-C692-C29DA2FF8728}"/>
              </a:ext>
            </a:extLst>
          </p:cNvPr>
          <p:cNvSpPr>
            <a:spLocks noGrp="1"/>
          </p:cNvSpPr>
          <p:nvPr>
            <p:ph type="sldNum" sz="quarter" idx="11"/>
          </p:nvPr>
        </p:nvSpPr>
        <p:spPr/>
        <p:txBody>
          <a:bodyPr/>
          <a:lstStyle/>
          <a:p>
            <a:fld id="{F25965E0-7062-474C-8671-DB3A3CE669B0}" type="slidenum">
              <a:rPr lang="nl-NL" smtClean="0"/>
              <a:pPr/>
              <a:t>67</a:t>
            </a:fld>
            <a:endParaRPr lang="nl-NL" dirty="0"/>
          </a:p>
        </p:txBody>
      </p:sp>
    </p:spTree>
    <p:extLst>
      <p:ext uri="{BB962C8B-B14F-4D97-AF65-F5344CB8AC3E}">
        <p14:creationId xmlns:p14="http://schemas.microsoft.com/office/powerpoint/2010/main" val="19306775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BF38D3-EA1C-92F4-D98F-E61284DC5EA3}"/>
              </a:ext>
            </a:extLst>
          </p:cNvPr>
          <p:cNvSpPr>
            <a:spLocks noGrp="1"/>
          </p:cNvSpPr>
          <p:nvPr>
            <p:ph type="body" sz="quarter" idx="10"/>
          </p:nvPr>
        </p:nvSpPr>
        <p:spPr/>
        <p:txBody>
          <a:bodyPr/>
          <a:lstStyle/>
          <a:p>
            <a:r>
              <a:rPr lang="en-US" dirty="0"/>
              <a:t>Asking 2 or 3 experts (from the sector and science; maybe some FLW measurement expertise or small tests with FLW is available) and let them estimate the FLW at the focus point (mostly provided as a %)</a:t>
            </a:r>
          </a:p>
          <a:p>
            <a:r>
              <a:rPr lang="en-US" b="1" dirty="0"/>
              <a:t>Example: </a:t>
            </a:r>
            <a:br>
              <a:rPr lang="en-US" dirty="0"/>
            </a:br>
            <a:r>
              <a:rPr lang="en-US" dirty="0"/>
              <a:t>in storage of agricultural products, farmers have an idea how much % is FL. Scientist have an independent view and may have access to reference values from literature or experiments</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description: Expert opinion</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452D4FBA-CB0D-A457-AC95-FF5B2FE9790D}"/>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5AF6204B-E07A-2D1F-B3D1-B9AAE976B4E2}"/>
              </a:ext>
            </a:extLst>
          </p:cNvPr>
          <p:cNvSpPr>
            <a:spLocks noGrp="1"/>
          </p:cNvSpPr>
          <p:nvPr>
            <p:ph type="sldNum" sz="quarter" idx="11"/>
          </p:nvPr>
        </p:nvSpPr>
        <p:spPr/>
        <p:txBody>
          <a:bodyPr/>
          <a:lstStyle/>
          <a:p>
            <a:fld id="{F25965E0-7062-474C-8671-DB3A3CE669B0}" type="slidenum">
              <a:rPr lang="nl-NL" smtClean="0"/>
              <a:pPr/>
              <a:t>68</a:t>
            </a:fld>
            <a:endParaRPr lang="nl-NL" dirty="0"/>
          </a:p>
        </p:txBody>
      </p:sp>
    </p:spTree>
    <p:extLst>
      <p:ext uri="{BB962C8B-B14F-4D97-AF65-F5344CB8AC3E}">
        <p14:creationId xmlns:p14="http://schemas.microsoft.com/office/powerpoint/2010/main" val="26568825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Expert opinion</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2971499862"/>
              </p:ext>
            </p:extLst>
          </p:nvPr>
        </p:nvGraphicFramePr>
        <p:xfrm>
          <a:off x="2805113" y="1523711"/>
          <a:ext cx="5666439" cy="2402577"/>
        </p:xfrm>
        <a:graphic>
          <a:graphicData uri="http://schemas.openxmlformats.org/drawingml/2006/table">
            <a:tbl>
              <a:tblPr firstRow="1" bandRow="1">
                <a:tableStyleId>{E8034E78-7F5D-4C2E-B375-FC64B27BC917}</a:tableStyleId>
              </a:tblPr>
              <a:tblGrid>
                <a:gridCol w="4386842">
                  <a:extLst>
                    <a:ext uri="{9D8B030D-6E8A-4147-A177-3AD203B41FA5}">
                      <a16:colId xmlns:a16="http://schemas.microsoft.com/office/drawing/2014/main" val="2436270595"/>
                    </a:ext>
                  </a:extLst>
                </a:gridCol>
                <a:gridCol w="1279597">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L="108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Medium</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Low-Medium</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18" name="TextBox 17">
            <a:hlinkClick r:id="rId8" action="ppaction://hlinksldjump"/>
            <a:extLst>
              <a:ext uri="{FF2B5EF4-FFF2-40B4-BE49-F238E27FC236}">
                <a16:creationId xmlns:a16="http://schemas.microsoft.com/office/drawing/2014/main" id="{E28D3A69-DD72-7D62-7DDB-6D9C81B55831}"/>
              </a:ext>
            </a:extLst>
          </p:cNvPr>
          <p:cNvSpPr txBox="1"/>
          <p:nvPr/>
        </p:nvSpPr>
        <p:spPr>
          <a:xfrm>
            <a:off x="2557963" y="221125"/>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9" action="ppaction://hlinksldjump"/>
            <a:extLst>
              <a:ext uri="{FF2B5EF4-FFF2-40B4-BE49-F238E27FC236}">
                <a16:creationId xmlns:a16="http://schemas.microsoft.com/office/drawing/2014/main" id="{2B1C6359-A0E8-D4CD-D00A-50D1928ED247}"/>
              </a:ext>
            </a:extLst>
          </p:cNvPr>
          <p:cNvSpPr txBox="1"/>
          <p:nvPr/>
        </p:nvSpPr>
        <p:spPr>
          <a:xfrm>
            <a:off x="4471539" y="220929"/>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0" action="ppaction://hlinksldjump"/>
            <a:extLst>
              <a:ext uri="{FF2B5EF4-FFF2-40B4-BE49-F238E27FC236}">
                <a16:creationId xmlns:a16="http://schemas.microsoft.com/office/drawing/2014/main" id="{21A3ECD4-56D6-2FF6-DF28-66665B532517}"/>
              </a:ext>
            </a:extLst>
          </p:cNvPr>
          <p:cNvSpPr txBox="1"/>
          <p:nvPr/>
        </p:nvSpPr>
        <p:spPr>
          <a:xfrm>
            <a:off x="5944569" y="220929"/>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3" name="TextBox 22">
            <a:hlinkClick r:id="rId11" action="ppaction://hlinksldjump"/>
            <a:extLst>
              <a:ext uri="{FF2B5EF4-FFF2-40B4-BE49-F238E27FC236}">
                <a16:creationId xmlns:a16="http://schemas.microsoft.com/office/drawing/2014/main" id="{70B8A7ED-F3BE-E449-8206-D2E8F5C40893}"/>
              </a:ext>
            </a:extLst>
          </p:cNvPr>
          <p:cNvSpPr txBox="1"/>
          <p:nvPr/>
        </p:nvSpPr>
        <p:spPr>
          <a:xfrm>
            <a:off x="7694426" y="220928"/>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16548F49-79F5-126D-7385-A24C144A552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76A746BE-9CEF-FE91-7281-7550F14A6E06}"/>
              </a:ext>
            </a:extLst>
          </p:cNvPr>
          <p:cNvSpPr>
            <a:spLocks noGrp="1"/>
          </p:cNvSpPr>
          <p:nvPr>
            <p:ph type="sldNum" sz="quarter" idx="11"/>
          </p:nvPr>
        </p:nvSpPr>
        <p:spPr/>
        <p:txBody>
          <a:bodyPr/>
          <a:lstStyle/>
          <a:p>
            <a:fld id="{F25965E0-7062-474C-8671-DB3A3CE669B0}" type="slidenum">
              <a:rPr lang="nl-NL" smtClean="0"/>
              <a:pPr/>
              <a:t>69</a:t>
            </a:fld>
            <a:endParaRPr lang="nl-NL" dirty="0"/>
          </a:p>
        </p:txBody>
      </p:sp>
    </p:spTree>
    <p:extLst>
      <p:ext uri="{BB962C8B-B14F-4D97-AF65-F5344CB8AC3E}">
        <p14:creationId xmlns:p14="http://schemas.microsoft.com/office/powerpoint/2010/main" val="55652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dirty="0"/>
              <a:t>The Commission is proposing to set legally binding food waste reduction </a:t>
            </a:r>
            <a:br>
              <a:rPr lang="en-US" dirty="0"/>
            </a:br>
            <a:r>
              <a:rPr lang="en-US" dirty="0"/>
              <a:t>targets to be achieved by </a:t>
            </a:r>
            <a:r>
              <a:rPr lang="en-US" u="sng" dirty="0"/>
              <a:t>Member States</a:t>
            </a:r>
            <a:r>
              <a:rPr lang="en-US" dirty="0"/>
              <a:t> by 2030, as part of the revision </a:t>
            </a:r>
            <a:br>
              <a:rPr lang="en-US" dirty="0"/>
            </a:br>
            <a:r>
              <a:rPr lang="en-US" dirty="0"/>
              <a:t>of the Waste Framework Directive, adopted by the Commission on 5 July 2023. </a:t>
            </a:r>
            <a:br>
              <a:rPr lang="en-US" dirty="0"/>
            </a:br>
            <a:r>
              <a:rPr lang="en-US" dirty="0"/>
              <a:t>The results of the first EU-wide monitoring of food waste levels carried out </a:t>
            </a:r>
            <a:br>
              <a:rPr lang="en-US" dirty="0"/>
            </a:br>
            <a:r>
              <a:rPr lang="en-US" dirty="0"/>
              <a:t>in 2020 will serve as a baseline to assess progress towards the targets.</a:t>
            </a:r>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a:t>External: EU regulation</a:t>
            </a:r>
            <a:endParaRPr lang="en-GB" dirty="0"/>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ea typeface="+mn-ea"/>
                <a:cs typeface="+mn-cs"/>
              </a:rPr>
              <a:t>Step 4: </a:t>
            </a:r>
            <a:br>
              <a:rPr kumimoji="0" lang="en-GB" sz="850" b="0" i="0" u="none" strike="noStrike" kern="1200" cap="none" spc="0" normalizeH="0" baseline="0" noProof="0" dirty="0">
                <a:ln>
                  <a:noFill/>
                </a:ln>
                <a:solidFill>
                  <a:srgbClr val="FFFFFF"/>
                </a:solidFill>
                <a:effectLst/>
                <a:uLnTx/>
                <a:uFillTx/>
                <a:ea typeface="+mn-ea"/>
                <a:cs typeface="+mn-cs"/>
              </a:rPr>
            </a:br>
            <a:r>
              <a:rPr kumimoji="0" lang="en-GB" sz="850" b="1" i="0" u="none" strike="noStrike" kern="1200" cap="none" spc="0" normalizeH="0" baseline="0" noProof="0" dirty="0">
                <a:ln>
                  <a:noFill/>
                </a:ln>
                <a:solidFill>
                  <a:srgbClr val="FFFFFF"/>
                </a:solidFill>
                <a:effectLst/>
                <a:uLnTx/>
                <a:uFillTx/>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ea typeface="+mn-ea"/>
                <a:cs typeface="+mn-cs"/>
              </a:rPr>
              <a:t>Step 5: </a:t>
            </a:r>
            <a:br>
              <a:rPr kumimoji="0" lang="en-GB" sz="850" b="0" i="0" u="none" strike="noStrike" kern="1200" cap="none" spc="0" normalizeH="0" baseline="0" noProof="0" dirty="0">
                <a:ln>
                  <a:noFill/>
                </a:ln>
                <a:solidFill>
                  <a:srgbClr val="FFFFFF"/>
                </a:solidFill>
                <a:effectLst/>
                <a:uLnTx/>
                <a:uFillTx/>
                <a:ea typeface="+mn-ea"/>
                <a:cs typeface="+mn-cs"/>
              </a:rPr>
            </a:br>
            <a:r>
              <a:rPr kumimoji="0" lang="en-GB" sz="850" b="1" i="0" u="none" strike="noStrike" kern="1200" cap="none" spc="0" normalizeH="0" baseline="0" noProof="0" dirty="0">
                <a:ln>
                  <a:noFill/>
                </a:ln>
                <a:solidFill>
                  <a:srgbClr val="FFFFFF"/>
                </a:solidFill>
                <a:effectLst/>
                <a:uLnTx/>
                <a:uFillTx/>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ea typeface="+mn-ea"/>
                <a:cs typeface="+mn-cs"/>
              </a:rPr>
              <a:t>Background: </a:t>
            </a:r>
            <a:br>
              <a:rPr kumimoji="0" lang="en-GB" sz="850" b="0" i="0" u="none" strike="noStrike" kern="1200" cap="none" spc="0" normalizeH="0" baseline="0" noProof="0" dirty="0">
                <a:ln>
                  <a:noFill/>
                </a:ln>
                <a:solidFill>
                  <a:srgbClr val="FFFFFF"/>
                </a:solidFill>
                <a:effectLst/>
                <a:uLnTx/>
                <a:uFillTx/>
                <a:ea typeface="+mn-ea"/>
                <a:cs typeface="+mn-cs"/>
              </a:rPr>
            </a:br>
            <a:r>
              <a:rPr kumimoji="0" lang="en-GB" sz="850" b="1" i="0" u="none" strike="noStrike" kern="1200" cap="none" spc="0" normalizeH="0" baseline="0" noProof="0" dirty="0">
                <a:ln>
                  <a:noFill/>
                </a:ln>
                <a:solidFill>
                  <a:srgbClr val="FFFFFF"/>
                </a:solidFill>
                <a:effectLst/>
                <a:uLnTx/>
                <a:uFillTx/>
                <a:ea typeface="+mn-ea"/>
                <a:cs typeface="+mn-cs"/>
              </a:rPr>
              <a:t>Reference list</a:t>
            </a:r>
          </a:p>
        </p:txBody>
      </p:sp>
      <p:sp>
        <p:nvSpPr>
          <p:cNvPr id="27" name="Vrije vorm: vorm 26">
            <a:hlinkClick r:id="rId5" action="ppaction://hlinksldjump"/>
            <a:extLst>
              <a:ext uri="{FF2B5EF4-FFF2-40B4-BE49-F238E27FC236}">
                <a16:creationId xmlns:a16="http://schemas.microsoft.com/office/drawing/2014/main" id="{20684FA8-499B-8E80-E581-3626683A60CA}"/>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8" name="Vrije vorm: vorm 27">
            <a:hlinkClick r:id="rId6" action="ppaction://hlinksldjump"/>
            <a:extLst>
              <a:ext uri="{FF2B5EF4-FFF2-40B4-BE49-F238E27FC236}">
                <a16:creationId xmlns:a16="http://schemas.microsoft.com/office/drawing/2014/main" id="{1CDCD279-DA0E-B2DB-F93B-E60AC6A7ECA8}"/>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9" name="Vrije vorm: vorm 28">
            <a:hlinkClick r:id="rId7" action="ppaction://hlinksldjump"/>
            <a:extLst>
              <a:ext uri="{FF2B5EF4-FFF2-40B4-BE49-F238E27FC236}">
                <a16:creationId xmlns:a16="http://schemas.microsoft.com/office/drawing/2014/main" id="{2353BE42-059F-7C48-8264-B015B0E9B6C7}"/>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14" name="Rechthoek 6">
            <a:hlinkClick r:id="rId8" action="ppaction://hlinksldjump"/>
            <a:extLst>
              <a:ext uri="{FF2B5EF4-FFF2-40B4-BE49-F238E27FC236}">
                <a16:creationId xmlns:a16="http://schemas.microsoft.com/office/drawing/2014/main" id="{705BF5D8-1F6B-AED0-4BB7-098026E18126}"/>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3: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Type of information needed</a:t>
            </a:r>
          </a:p>
        </p:txBody>
      </p:sp>
      <p:pic>
        <p:nvPicPr>
          <p:cNvPr id="4" name="Picture 2" descr="upload.wikimedia.org/wikipedia/commons/thumb/b/...">
            <a:extLst>
              <a:ext uri="{FF2B5EF4-FFF2-40B4-BE49-F238E27FC236}">
                <a16:creationId xmlns:a16="http://schemas.microsoft.com/office/drawing/2014/main" id="{0ECECDA5-4921-097D-3953-28E4BD3838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224739" y="957226"/>
            <a:ext cx="554359" cy="369421"/>
          </a:xfrm>
          <a:prstGeom prst="rect">
            <a:avLst/>
          </a:prstGeom>
          <a:noFill/>
          <a:extLst>
            <a:ext uri="{909E8E84-426E-40DD-AFC4-6F175D3DCCD1}">
              <a14:hiddenFill xmlns:a14="http://schemas.microsoft.com/office/drawing/2010/main">
                <a:solidFill>
                  <a:srgbClr val="FFFFFF"/>
                </a:solidFill>
              </a14:hiddenFill>
            </a:ext>
          </a:extLst>
        </p:spPr>
      </p:pic>
      <p:sp>
        <p:nvSpPr>
          <p:cNvPr id="7" name="Pijl: vijfhoek 17">
            <a:hlinkClick r:id="rId10" action="ppaction://hlinksldjump"/>
            <a:extLst>
              <a:ext uri="{FF2B5EF4-FFF2-40B4-BE49-F238E27FC236}">
                <a16:creationId xmlns:a16="http://schemas.microsoft.com/office/drawing/2014/main" id="{8F279D11-E7BF-F931-E6D0-CA0B6F9CA4DB}"/>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1: </a:t>
            </a:r>
            <a:br>
              <a:rPr kumimoji="0" lang="nl-NL" sz="850" b="0" i="0" u="none" strike="noStrike" kern="1200" cap="none" spc="0" normalizeH="0" baseline="0" noProof="0" dirty="0">
                <a:ln>
                  <a:noFill/>
                </a:ln>
                <a:solidFill>
                  <a:srgbClr val="FFFFFF"/>
                </a:solidFill>
                <a:effectLst/>
                <a:uLnTx/>
                <a:uFillTx/>
                <a:ea typeface="+mn-ea"/>
                <a:cs typeface="+mn-cs"/>
              </a:rPr>
            </a:br>
            <a:r>
              <a:rPr kumimoji="0" lang="nl-NL" sz="850" b="1" i="0" u="none" strike="noStrike" kern="1200" cap="none" spc="0" normalizeH="0" baseline="0" noProof="0" dirty="0" err="1">
                <a:ln>
                  <a:noFill/>
                </a:ln>
                <a:solidFill>
                  <a:srgbClr val="FFFFFF"/>
                </a:solidFill>
                <a:effectLst/>
                <a:uLnTx/>
                <a:uFillTx/>
                <a:ea typeface="+mn-ea"/>
                <a:cs typeface="+mn-cs"/>
              </a:rPr>
              <a:t>Define</a:t>
            </a:r>
            <a:r>
              <a:rPr kumimoji="0" lang="nl-NL" sz="850" b="1" i="0" u="none" strike="noStrike" kern="1200" cap="none" spc="0" normalizeH="0" baseline="0" noProof="0" dirty="0">
                <a:ln>
                  <a:noFill/>
                </a:ln>
                <a:solidFill>
                  <a:srgbClr val="FFFFFF"/>
                </a:solidFill>
                <a:effectLst/>
                <a:uLnTx/>
                <a:uFillTx/>
                <a:ea typeface="+mn-ea"/>
                <a:cs typeface="+mn-cs"/>
              </a:rPr>
              <a:t> goals</a:t>
            </a:r>
          </a:p>
        </p:txBody>
      </p:sp>
      <p:sp>
        <p:nvSpPr>
          <p:cNvPr id="2" name="Vrije vorm: vorm 16">
            <a:hlinkClick r:id="rId11" action="ppaction://hlinksldjump"/>
            <a:extLst>
              <a:ext uri="{FF2B5EF4-FFF2-40B4-BE49-F238E27FC236}">
                <a16:creationId xmlns:a16="http://schemas.microsoft.com/office/drawing/2014/main" id="{C75FB6D4-1497-70A7-68E9-14D9C659C9CF}"/>
              </a:ext>
            </a:extLst>
          </p:cNvPr>
          <p:cNvSpPr/>
          <p:nvPr/>
        </p:nvSpPr>
        <p:spPr>
          <a:xfrm>
            <a:off x="5903002" y="245102"/>
            <a:ext cx="999026"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5" name="Vrije vorm: vorm 23">
            <a:hlinkClick r:id="rId12" action="ppaction://hlinksldjump"/>
            <a:extLst>
              <a:ext uri="{FF2B5EF4-FFF2-40B4-BE49-F238E27FC236}">
                <a16:creationId xmlns:a16="http://schemas.microsoft.com/office/drawing/2014/main" id="{AF29DE05-3A23-A96E-4DCE-3D212B0D7B30}"/>
              </a:ext>
            </a:extLst>
          </p:cNvPr>
          <p:cNvSpPr/>
          <p:nvPr/>
        </p:nvSpPr>
        <p:spPr>
          <a:xfrm>
            <a:off x="3492000" y="556887"/>
            <a:ext cx="498767"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Goal</a:t>
            </a:r>
          </a:p>
        </p:txBody>
      </p:sp>
      <p:sp>
        <p:nvSpPr>
          <p:cNvPr id="18" name="Vrije vorm: vorm 29">
            <a:hlinkClick r:id="rId13" action="ppaction://hlinksldjump"/>
            <a:extLst>
              <a:ext uri="{FF2B5EF4-FFF2-40B4-BE49-F238E27FC236}">
                <a16:creationId xmlns:a16="http://schemas.microsoft.com/office/drawing/2014/main" id="{42E591FF-CCE2-4E56-5AA6-4423FF160A97}"/>
              </a:ext>
            </a:extLst>
          </p:cNvPr>
          <p:cNvSpPr/>
          <p:nvPr/>
        </p:nvSpPr>
        <p:spPr>
          <a:xfrm>
            <a:off x="2581591" y="556887"/>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Introduction</a:t>
            </a:r>
          </a:p>
        </p:txBody>
      </p:sp>
      <p:sp>
        <p:nvSpPr>
          <p:cNvPr id="17" name="Rechthoek 6">
            <a:hlinkClick r:id="rId14" action="ppaction://hlinksldjump"/>
            <a:extLst>
              <a:ext uri="{FF2B5EF4-FFF2-40B4-BE49-F238E27FC236}">
                <a16:creationId xmlns:a16="http://schemas.microsoft.com/office/drawing/2014/main" id="{19FD655C-F2A8-683F-0D4F-1C56B3AD0F4F}"/>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2: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Make the goal(s) SMART</a:t>
            </a:r>
          </a:p>
        </p:txBody>
      </p:sp>
      <p:sp>
        <p:nvSpPr>
          <p:cNvPr id="20" name="TextBox 19">
            <a:hlinkClick r:id="" action="ppaction://hlinkshowjump?jump=lastslideviewed"/>
            <a:extLst>
              <a:ext uri="{FF2B5EF4-FFF2-40B4-BE49-F238E27FC236}">
                <a16:creationId xmlns:a16="http://schemas.microsoft.com/office/drawing/2014/main" id="{892DE607-A93A-A98F-AD77-9486EB4102D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6" name="TextBox 15">
            <a:hlinkClick r:id="rId15" action="ppaction://hlinksldjump"/>
            <a:extLst>
              <a:ext uri="{FF2B5EF4-FFF2-40B4-BE49-F238E27FC236}">
                <a16:creationId xmlns:a16="http://schemas.microsoft.com/office/drawing/2014/main" id="{C2C968EB-171B-60F3-CBBF-CB0C49F697E4}"/>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5"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4D1CEF8F-32E7-EDAC-BFD4-E7D1F525DD4F}"/>
              </a:ext>
            </a:extLst>
          </p:cNvPr>
          <p:cNvSpPr>
            <a:spLocks noGrp="1"/>
          </p:cNvSpPr>
          <p:nvPr>
            <p:ph type="sldNum" sz="quarter" idx="11"/>
          </p:nvPr>
        </p:nvSpPr>
        <p:spPr/>
        <p:txBody>
          <a:bodyPr/>
          <a:lstStyle/>
          <a:p>
            <a:fld id="{F25965E0-7062-474C-8671-DB3A3CE669B0}" type="slidenum">
              <a:rPr lang="nl-NL" smtClean="0"/>
              <a:pPr/>
              <a:t>7</a:t>
            </a:fld>
            <a:endParaRPr lang="nl-NL" dirty="0"/>
          </a:p>
        </p:txBody>
      </p:sp>
    </p:spTree>
    <p:extLst>
      <p:ext uri="{BB962C8B-B14F-4D97-AF65-F5344CB8AC3E}">
        <p14:creationId xmlns:p14="http://schemas.microsoft.com/office/powerpoint/2010/main" val="1144003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B7E4CDA-0016-F8E1-C3B3-CE782821ECE5}"/>
              </a:ext>
            </a:extLst>
          </p:cNvPr>
          <p:cNvSpPr>
            <a:spLocks noGrp="1"/>
          </p:cNvSpPr>
          <p:nvPr>
            <p:ph type="body" sz="quarter" idx="10"/>
          </p:nvPr>
        </p:nvSpPr>
        <p:spPr/>
        <p:txBody>
          <a:bodyPr/>
          <a:lstStyle/>
          <a:p>
            <a:pPr lvl="1">
              <a:buClr>
                <a:schemeClr val="accent1"/>
              </a:buClr>
            </a:pPr>
            <a:r>
              <a:rPr lang="en-US" dirty="0"/>
              <a:t>Quality of output very much depends on experts you can ask </a:t>
            </a:r>
            <a:br>
              <a:rPr lang="en-US" dirty="0"/>
            </a:br>
            <a:r>
              <a:rPr lang="en-US" dirty="0"/>
              <a:t>(e.g. years of experience)</a:t>
            </a:r>
          </a:p>
          <a:p>
            <a:pPr lvl="1">
              <a:buClr>
                <a:schemeClr val="accent1"/>
              </a:buClr>
            </a:pPr>
            <a:r>
              <a:rPr lang="en-US" dirty="0"/>
              <a:t>Qualitative input can be acquired </a:t>
            </a:r>
            <a:br>
              <a:rPr lang="en-US" dirty="0"/>
            </a:br>
            <a:r>
              <a:rPr lang="en-US" dirty="0"/>
              <a:t>(e.g. causes, trends, technologies to avoid FLW)</a:t>
            </a:r>
          </a:p>
          <a:p>
            <a:pPr lvl="1">
              <a:buClr>
                <a:schemeClr val="accent1"/>
              </a:buClr>
            </a:pPr>
            <a:r>
              <a:rPr lang="en-US" dirty="0"/>
              <a:t>Experts often know where the focus of the FLW is in a certain SCL </a:t>
            </a:r>
            <a:br>
              <a:rPr lang="en-US" dirty="0"/>
            </a:br>
            <a:r>
              <a:rPr lang="en-US" dirty="0"/>
              <a:t>(e.g. French Fries processor at peeling). This could help to reduce the quantification effort.</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Remarks: Expert opinion</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A6999E34-6436-4DA6-3FE1-FF739E8C11EA}"/>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ABDAA07E-4838-38A8-FA30-BE50DDA5943F}"/>
              </a:ext>
            </a:extLst>
          </p:cNvPr>
          <p:cNvSpPr txBox="1"/>
          <p:nvPr/>
        </p:nvSpPr>
        <p:spPr>
          <a:xfrm>
            <a:off x="4469451"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6989696C-0509-0C6D-97E7-D709B72723EA}"/>
              </a:ext>
            </a:extLst>
          </p:cNvPr>
          <p:cNvSpPr txBox="1"/>
          <p:nvPr/>
        </p:nvSpPr>
        <p:spPr>
          <a:xfrm>
            <a:off x="5942481"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A7C2E4B3-BFAA-4BBC-6A15-C73381F49FE9}"/>
              </a:ext>
            </a:extLst>
          </p:cNvPr>
          <p:cNvSpPr txBox="1"/>
          <p:nvPr/>
        </p:nvSpPr>
        <p:spPr>
          <a:xfrm>
            <a:off x="7692338"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A411ED4B-5596-DD61-D901-9614E96085AC}"/>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0DF4DBBC-B5B5-227B-A412-BD06FCEBE29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4D74A7EC-59C5-4DF8-55F1-E2AB4BEEAEF1}"/>
              </a:ext>
            </a:extLst>
          </p:cNvPr>
          <p:cNvSpPr>
            <a:spLocks noGrp="1"/>
          </p:cNvSpPr>
          <p:nvPr>
            <p:ph type="sldNum" sz="quarter" idx="11"/>
          </p:nvPr>
        </p:nvSpPr>
        <p:spPr/>
        <p:txBody>
          <a:bodyPr/>
          <a:lstStyle/>
          <a:p>
            <a:fld id="{F25965E0-7062-474C-8671-DB3A3CE669B0}" type="slidenum">
              <a:rPr lang="nl-NL" smtClean="0"/>
              <a:pPr/>
              <a:t>70</a:t>
            </a:fld>
            <a:endParaRPr lang="nl-NL" dirty="0"/>
          </a:p>
        </p:txBody>
      </p:sp>
    </p:spTree>
    <p:extLst>
      <p:ext uri="{BB962C8B-B14F-4D97-AF65-F5344CB8AC3E}">
        <p14:creationId xmlns:p14="http://schemas.microsoft.com/office/powerpoint/2010/main" val="27993438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E15A8C-C5DC-5A05-BF09-7F942E1917BC}"/>
              </a:ext>
            </a:extLst>
          </p:cNvPr>
          <p:cNvSpPr>
            <a:spLocks noGrp="1"/>
          </p:cNvSpPr>
          <p:nvPr>
            <p:ph type="body" sz="quarter" idx="10"/>
          </p:nvPr>
        </p:nvSpPr>
        <p:spPr>
          <a:xfrm>
            <a:off x="2707274" y="1459473"/>
            <a:ext cx="5855993" cy="2471305"/>
          </a:xfrm>
        </p:spPr>
        <p:txBody>
          <a:bodyPr/>
          <a:lstStyle/>
          <a:p>
            <a:r>
              <a:rPr lang="en-US" dirty="0"/>
              <a:t>Measuring inputs (e.g., ingredients at a factory site, grain going into a silo) and outputs (e.g., products made, grain shipped to market) alongside changes in levels of stock and changes to the weight of food during processing</a:t>
            </a:r>
          </a:p>
          <a:p>
            <a:r>
              <a:rPr lang="en-US" b="1" dirty="0"/>
              <a:t>Example: </a:t>
            </a:r>
            <a:br>
              <a:rPr lang="en-US" dirty="0"/>
            </a:br>
            <a:r>
              <a:rPr lang="en-US" dirty="0"/>
              <a:t>country level: production – change in stock + imports – export – consumption= FLW. FAO used this approach for many years.</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Mass balance</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6717"/>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69451" y="226521"/>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2481" y="226521"/>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2338" y="226520"/>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2697DA51-88E9-6EC8-1FD5-6DDA28817134}"/>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5FE2904A-62E6-677D-957B-7600CB2AB488}"/>
              </a:ext>
            </a:extLst>
          </p:cNvPr>
          <p:cNvSpPr>
            <a:spLocks noGrp="1"/>
          </p:cNvSpPr>
          <p:nvPr>
            <p:ph type="sldNum" sz="quarter" idx="11"/>
          </p:nvPr>
        </p:nvSpPr>
        <p:spPr/>
        <p:txBody>
          <a:bodyPr/>
          <a:lstStyle/>
          <a:p>
            <a:fld id="{F25965E0-7062-474C-8671-DB3A3CE669B0}" type="slidenum">
              <a:rPr lang="nl-NL" smtClean="0"/>
              <a:pPr/>
              <a:t>71</a:t>
            </a:fld>
            <a:endParaRPr lang="nl-NL" dirty="0"/>
          </a:p>
        </p:txBody>
      </p:sp>
    </p:spTree>
    <p:extLst>
      <p:ext uri="{BB962C8B-B14F-4D97-AF65-F5344CB8AC3E}">
        <p14:creationId xmlns:p14="http://schemas.microsoft.com/office/powerpoint/2010/main" val="516765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Mass balance</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3998967951"/>
              </p:ext>
            </p:extLst>
          </p:nvPr>
        </p:nvGraphicFramePr>
        <p:xfrm>
          <a:off x="2808288" y="1523711"/>
          <a:ext cx="5655312" cy="2402577"/>
        </p:xfrm>
        <a:graphic>
          <a:graphicData uri="http://schemas.openxmlformats.org/drawingml/2006/table">
            <a:tbl>
              <a:tblPr firstRow="1" bandRow="1">
                <a:tableStyleId>{E8034E78-7F5D-4C2E-B375-FC64B27BC917}</a:tableStyleId>
              </a:tblPr>
              <a:tblGrid>
                <a:gridCol w="4252470">
                  <a:extLst>
                    <a:ext uri="{9D8B030D-6E8A-4147-A177-3AD203B41FA5}">
                      <a16:colId xmlns:a16="http://schemas.microsoft.com/office/drawing/2014/main" val="2436270595"/>
                    </a:ext>
                  </a:extLst>
                </a:gridCol>
                <a:gridCol w="1402842">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L="126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26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Low-Medium</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Medium</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18" name="TextBox 17">
            <a:hlinkClick r:id="rId8" action="ppaction://hlinksldjump"/>
            <a:extLst>
              <a:ext uri="{FF2B5EF4-FFF2-40B4-BE49-F238E27FC236}">
                <a16:creationId xmlns:a16="http://schemas.microsoft.com/office/drawing/2014/main" id="{71F7DF21-9D12-2E7E-1E53-682051436FBC}"/>
              </a:ext>
            </a:extLst>
          </p:cNvPr>
          <p:cNvSpPr txBox="1"/>
          <p:nvPr/>
        </p:nvSpPr>
        <p:spPr>
          <a:xfrm>
            <a:off x="2553987"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9" action="ppaction://hlinksldjump"/>
            <a:extLst>
              <a:ext uri="{FF2B5EF4-FFF2-40B4-BE49-F238E27FC236}">
                <a16:creationId xmlns:a16="http://schemas.microsoft.com/office/drawing/2014/main" id="{34580DF3-6A6A-32A4-2BCD-7A8DB9334AC9}"/>
              </a:ext>
            </a:extLst>
          </p:cNvPr>
          <p:cNvSpPr txBox="1"/>
          <p:nvPr/>
        </p:nvSpPr>
        <p:spPr>
          <a:xfrm>
            <a:off x="4467563"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0" action="ppaction://hlinksldjump"/>
            <a:extLst>
              <a:ext uri="{FF2B5EF4-FFF2-40B4-BE49-F238E27FC236}">
                <a16:creationId xmlns:a16="http://schemas.microsoft.com/office/drawing/2014/main" id="{5CEF1AF6-A48C-6C3D-E26F-A46C2B7DFEDE}"/>
              </a:ext>
            </a:extLst>
          </p:cNvPr>
          <p:cNvSpPr txBox="1"/>
          <p:nvPr/>
        </p:nvSpPr>
        <p:spPr>
          <a:xfrm>
            <a:off x="5940593"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3" name="TextBox 22">
            <a:hlinkClick r:id="rId11" action="ppaction://hlinksldjump"/>
            <a:extLst>
              <a:ext uri="{FF2B5EF4-FFF2-40B4-BE49-F238E27FC236}">
                <a16:creationId xmlns:a16="http://schemas.microsoft.com/office/drawing/2014/main" id="{871D4019-3A15-8534-DAFD-633929487001}"/>
              </a:ext>
            </a:extLst>
          </p:cNvPr>
          <p:cNvSpPr txBox="1"/>
          <p:nvPr/>
        </p:nvSpPr>
        <p:spPr>
          <a:xfrm>
            <a:off x="7690450"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7DA27803-D027-5723-4141-A9749579FF07}"/>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AF7D1C6D-53E9-CEF3-71AB-95B91DA8C14B}"/>
              </a:ext>
            </a:extLst>
          </p:cNvPr>
          <p:cNvSpPr>
            <a:spLocks noGrp="1"/>
          </p:cNvSpPr>
          <p:nvPr>
            <p:ph type="sldNum" sz="quarter" idx="11"/>
          </p:nvPr>
        </p:nvSpPr>
        <p:spPr/>
        <p:txBody>
          <a:bodyPr/>
          <a:lstStyle/>
          <a:p>
            <a:fld id="{F25965E0-7062-474C-8671-DB3A3CE669B0}" type="slidenum">
              <a:rPr lang="nl-NL" smtClean="0"/>
              <a:pPr/>
              <a:t>72</a:t>
            </a:fld>
            <a:endParaRPr lang="nl-NL" dirty="0"/>
          </a:p>
        </p:txBody>
      </p:sp>
    </p:spTree>
    <p:extLst>
      <p:ext uri="{BB962C8B-B14F-4D97-AF65-F5344CB8AC3E}">
        <p14:creationId xmlns:p14="http://schemas.microsoft.com/office/powerpoint/2010/main" val="19341558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D4AB582-8A44-C465-FC49-DEF5169FF7B3}"/>
              </a:ext>
            </a:extLst>
          </p:cNvPr>
          <p:cNvSpPr>
            <a:spLocks noGrp="1"/>
          </p:cNvSpPr>
          <p:nvPr>
            <p:ph type="body" sz="quarter" idx="10"/>
          </p:nvPr>
        </p:nvSpPr>
        <p:spPr>
          <a:xfrm>
            <a:off x="2707274" y="1459473"/>
            <a:ext cx="5855993" cy="2471305"/>
          </a:xfrm>
        </p:spPr>
        <p:txBody>
          <a:bodyPr/>
          <a:lstStyle/>
          <a:p>
            <a:pPr lvl="1">
              <a:buClr>
                <a:schemeClr val="accent1"/>
              </a:buClr>
            </a:pPr>
            <a:r>
              <a:rPr lang="en-US" dirty="0"/>
              <a:t>Required information is available in most cases</a:t>
            </a:r>
          </a:p>
          <a:p>
            <a:pPr lvl="1">
              <a:buClr>
                <a:schemeClr val="accent1"/>
              </a:buClr>
            </a:pPr>
            <a:r>
              <a:rPr lang="en-US" dirty="0"/>
              <a:t>The higher the number of sources, the required level of expertise as well as the cost may be high (because of e.g. data conversion, different categorizations, etc.)</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Remarks: Mass balance</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B1CE3D52-823D-F51B-E3F4-F13080183D4C}"/>
              </a:ext>
            </a:extLst>
          </p:cNvPr>
          <p:cNvSpPr txBox="1"/>
          <p:nvPr/>
        </p:nvSpPr>
        <p:spPr>
          <a:xfrm>
            <a:off x="2553987"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4D542E39-B803-8A98-5387-1EA184C927CE}"/>
              </a:ext>
            </a:extLst>
          </p:cNvPr>
          <p:cNvSpPr txBox="1"/>
          <p:nvPr/>
        </p:nvSpPr>
        <p:spPr>
          <a:xfrm>
            <a:off x="4467563"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0FAF5160-4BD9-EF1D-6D77-E5A2C23B10D3}"/>
              </a:ext>
            </a:extLst>
          </p:cNvPr>
          <p:cNvSpPr txBox="1"/>
          <p:nvPr/>
        </p:nvSpPr>
        <p:spPr>
          <a:xfrm>
            <a:off x="5940593"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FA595854-CD6C-7334-8E15-567FE7619A82}"/>
              </a:ext>
            </a:extLst>
          </p:cNvPr>
          <p:cNvSpPr txBox="1"/>
          <p:nvPr/>
        </p:nvSpPr>
        <p:spPr>
          <a:xfrm>
            <a:off x="7690450"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D9377AEE-C1BF-D243-7186-D7520B8BFA1D}"/>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3D6B27D5-11A6-C7D2-4C47-478F2257C80C}"/>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70A23A89-7EFD-7CE4-5F3A-603D19203853}"/>
              </a:ext>
            </a:extLst>
          </p:cNvPr>
          <p:cNvSpPr>
            <a:spLocks noGrp="1"/>
          </p:cNvSpPr>
          <p:nvPr>
            <p:ph type="sldNum" sz="quarter" idx="11"/>
          </p:nvPr>
        </p:nvSpPr>
        <p:spPr/>
        <p:txBody>
          <a:bodyPr/>
          <a:lstStyle/>
          <a:p>
            <a:fld id="{F25965E0-7062-474C-8671-DB3A3CE669B0}" type="slidenum">
              <a:rPr lang="nl-NL" smtClean="0"/>
              <a:pPr/>
              <a:t>73</a:t>
            </a:fld>
            <a:endParaRPr lang="nl-NL" dirty="0"/>
          </a:p>
        </p:txBody>
      </p:sp>
    </p:spTree>
    <p:extLst>
      <p:ext uri="{BB962C8B-B14F-4D97-AF65-F5344CB8AC3E}">
        <p14:creationId xmlns:p14="http://schemas.microsoft.com/office/powerpoint/2010/main" val="42653876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C8B8B05-0703-94DE-2024-355D2859406F}"/>
              </a:ext>
            </a:extLst>
          </p:cNvPr>
          <p:cNvSpPr>
            <a:spLocks noGrp="1"/>
          </p:cNvSpPr>
          <p:nvPr>
            <p:ph type="body" sz="quarter" idx="10"/>
          </p:nvPr>
        </p:nvSpPr>
        <p:spPr>
          <a:xfrm>
            <a:off x="2707274" y="1459473"/>
            <a:ext cx="5855993" cy="2471305"/>
          </a:xfrm>
        </p:spPr>
        <p:txBody>
          <a:bodyPr/>
          <a:lstStyle/>
          <a:p>
            <a:r>
              <a:rPr lang="en-US" dirty="0"/>
              <a:t>Using a mathematical approach based on the interaction of multiple factors </a:t>
            </a:r>
            <a:br>
              <a:rPr lang="en-US" dirty="0"/>
            </a:br>
            <a:r>
              <a:rPr lang="en-US" dirty="0"/>
              <a:t>that influence the generation of FLW</a:t>
            </a:r>
          </a:p>
          <a:p>
            <a:r>
              <a:rPr lang="en-US" b="1" dirty="0"/>
              <a:t>Example:</a:t>
            </a:r>
            <a:br>
              <a:rPr lang="en-US" dirty="0"/>
            </a:br>
            <a:r>
              <a:rPr lang="en-US" dirty="0"/>
              <a:t>farmer characteristics and causes can be used as inputs for a model with output </a:t>
            </a:r>
            <a:br>
              <a:rPr lang="en-US" dirty="0"/>
            </a:br>
            <a:r>
              <a:rPr lang="en-US" dirty="0"/>
              <a:t>the FLW. Examples of identified inputs are: experience, educational level, use of fertilizer.</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Modeling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3987"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67563"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0593"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0450"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AB6379DA-84B0-2C08-DE10-31DDA19F001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2060F9EF-898C-5185-7C23-DEC09009ED9C}"/>
              </a:ext>
            </a:extLst>
          </p:cNvPr>
          <p:cNvSpPr>
            <a:spLocks noGrp="1"/>
          </p:cNvSpPr>
          <p:nvPr>
            <p:ph type="sldNum" sz="quarter" idx="11"/>
          </p:nvPr>
        </p:nvSpPr>
        <p:spPr/>
        <p:txBody>
          <a:bodyPr/>
          <a:lstStyle/>
          <a:p>
            <a:fld id="{F25965E0-7062-474C-8671-DB3A3CE669B0}" type="slidenum">
              <a:rPr lang="nl-NL" smtClean="0"/>
              <a:pPr/>
              <a:t>74</a:t>
            </a:fld>
            <a:endParaRPr lang="nl-NL" dirty="0"/>
          </a:p>
        </p:txBody>
      </p:sp>
    </p:spTree>
    <p:extLst>
      <p:ext uri="{BB962C8B-B14F-4D97-AF65-F5344CB8AC3E}">
        <p14:creationId xmlns:p14="http://schemas.microsoft.com/office/powerpoint/2010/main" val="40107798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Modeling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4191933893"/>
              </p:ext>
            </p:extLst>
          </p:nvPr>
        </p:nvGraphicFramePr>
        <p:xfrm>
          <a:off x="2805113" y="1527175"/>
          <a:ext cx="5658487" cy="2402577"/>
        </p:xfrm>
        <a:graphic>
          <a:graphicData uri="http://schemas.openxmlformats.org/drawingml/2006/table">
            <a:tbl>
              <a:tblPr firstRow="1" bandRow="1">
                <a:tableStyleId>{E8034E78-7F5D-4C2E-B375-FC64B27BC917}</a:tableStyleId>
              </a:tblPr>
              <a:tblGrid>
                <a:gridCol w="4156254">
                  <a:extLst>
                    <a:ext uri="{9D8B030D-6E8A-4147-A177-3AD203B41FA5}">
                      <a16:colId xmlns:a16="http://schemas.microsoft.com/office/drawing/2014/main" val="2436270595"/>
                    </a:ext>
                  </a:extLst>
                </a:gridCol>
                <a:gridCol w="1502233">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L="144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44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Low-Medium</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High</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18" name="TextBox 17">
            <a:hlinkClick r:id="rId8" action="ppaction://hlinksldjump"/>
            <a:extLst>
              <a:ext uri="{FF2B5EF4-FFF2-40B4-BE49-F238E27FC236}">
                <a16:creationId xmlns:a16="http://schemas.microsoft.com/office/drawing/2014/main" id="{82215CBA-30D7-7AA2-F641-A25A08AD5216}"/>
              </a:ext>
            </a:extLst>
          </p:cNvPr>
          <p:cNvSpPr txBox="1"/>
          <p:nvPr/>
        </p:nvSpPr>
        <p:spPr>
          <a:xfrm>
            <a:off x="2553987"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9" action="ppaction://hlinksldjump"/>
            <a:extLst>
              <a:ext uri="{FF2B5EF4-FFF2-40B4-BE49-F238E27FC236}">
                <a16:creationId xmlns:a16="http://schemas.microsoft.com/office/drawing/2014/main" id="{45B755B2-F375-48FB-AE2E-1D84D05A9700}"/>
              </a:ext>
            </a:extLst>
          </p:cNvPr>
          <p:cNvSpPr txBox="1"/>
          <p:nvPr/>
        </p:nvSpPr>
        <p:spPr>
          <a:xfrm>
            <a:off x="4467563"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0" action="ppaction://hlinksldjump"/>
            <a:extLst>
              <a:ext uri="{FF2B5EF4-FFF2-40B4-BE49-F238E27FC236}">
                <a16:creationId xmlns:a16="http://schemas.microsoft.com/office/drawing/2014/main" id="{61779275-AEA2-810A-F11E-FFF6CBC817D2}"/>
              </a:ext>
            </a:extLst>
          </p:cNvPr>
          <p:cNvSpPr txBox="1"/>
          <p:nvPr/>
        </p:nvSpPr>
        <p:spPr>
          <a:xfrm>
            <a:off x="5940593"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3" name="TextBox 22">
            <a:hlinkClick r:id="rId11" action="ppaction://hlinksldjump"/>
            <a:extLst>
              <a:ext uri="{FF2B5EF4-FFF2-40B4-BE49-F238E27FC236}">
                <a16:creationId xmlns:a16="http://schemas.microsoft.com/office/drawing/2014/main" id="{2325F5E3-FAC5-2F1B-892D-B8D466A1EDFF}"/>
              </a:ext>
            </a:extLst>
          </p:cNvPr>
          <p:cNvSpPr txBox="1"/>
          <p:nvPr/>
        </p:nvSpPr>
        <p:spPr>
          <a:xfrm>
            <a:off x="7690450"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683D42F9-0295-98E1-87AF-83F510CD1787}"/>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A9CC5CB6-6836-8DE8-D70B-4261E28BBA26}"/>
              </a:ext>
            </a:extLst>
          </p:cNvPr>
          <p:cNvSpPr>
            <a:spLocks noGrp="1"/>
          </p:cNvSpPr>
          <p:nvPr>
            <p:ph type="sldNum" sz="quarter" idx="11"/>
          </p:nvPr>
        </p:nvSpPr>
        <p:spPr/>
        <p:txBody>
          <a:bodyPr/>
          <a:lstStyle/>
          <a:p>
            <a:fld id="{F25965E0-7062-474C-8671-DB3A3CE669B0}" type="slidenum">
              <a:rPr lang="nl-NL" smtClean="0"/>
              <a:pPr/>
              <a:t>75</a:t>
            </a:fld>
            <a:endParaRPr lang="nl-NL" dirty="0"/>
          </a:p>
        </p:txBody>
      </p:sp>
    </p:spTree>
    <p:extLst>
      <p:ext uri="{BB962C8B-B14F-4D97-AF65-F5344CB8AC3E}">
        <p14:creationId xmlns:p14="http://schemas.microsoft.com/office/powerpoint/2010/main" val="2398575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BD196A7-52B6-039B-FF55-B2C8D6C5DCA2}"/>
              </a:ext>
            </a:extLst>
          </p:cNvPr>
          <p:cNvSpPr>
            <a:spLocks noGrp="1"/>
          </p:cNvSpPr>
          <p:nvPr>
            <p:ph type="body" sz="quarter" idx="10"/>
          </p:nvPr>
        </p:nvSpPr>
        <p:spPr/>
        <p:txBody>
          <a:bodyPr/>
          <a:lstStyle/>
          <a:p>
            <a:pPr lvl="1">
              <a:buClr>
                <a:schemeClr val="accent1"/>
              </a:buClr>
            </a:pPr>
            <a:r>
              <a:rPr lang="en-US" dirty="0"/>
              <a:t>Modeling requires lots of input and output data</a:t>
            </a:r>
          </a:p>
          <a:p>
            <a:pPr lvl="1">
              <a:buClr>
                <a:schemeClr val="accent1"/>
              </a:buClr>
            </a:pPr>
            <a:r>
              <a:rPr lang="en-US" dirty="0"/>
              <a:t>Experience with statistics in modeling techniques is necessary</a:t>
            </a:r>
          </a:p>
          <a:p>
            <a:pPr lvl="1">
              <a:buClr>
                <a:schemeClr val="accent1"/>
              </a:buClr>
            </a:pPr>
            <a:r>
              <a:rPr lang="en-US" dirty="0"/>
              <a:t>Until now, no promising results are derived</a:t>
            </a:r>
          </a:p>
          <a:p>
            <a:pPr lvl="1">
              <a:buClr>
                <a:schemeClr val="accent1"/>
              </a:buClr>
            </a:pPr>
            <a:r>
              <a:rPr lang="en-US" dirty="0"/>
              <a:t>Lot of work is done on cause analysis </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Remarks: Modeling</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177251E9-8C25-3A99-7789-2C6A0FD4DCCD}"/>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6BF7CE6A-08CB-6C6D-3F4E-543A465FC76C}"/>
              </a:ext>
            </a:extLst>
          </p:cNvPr>
          <p:cNvSpPr txBox="1"/>
          <p:nvPr/>
        </p:nvSpPr>
        <p:spPr>
          <a:xfrm>
            <a:off x="4471539"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509526ED-D6DF-211A-E002-60CCDDDA5407}"/>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461926CD-8AD6-BF47-BFDB-64F2E12D8153}"/>
              </a:ext>
            </a:extLst>
          </p:cNvPr>
          <p:cNvSpPr txBox="1"/>
          <p:nvPr/>
        </p:nvSpPr>
        <p:spPr>
          <a:xfrm>
            <a:off x="7694426"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32C15D19-3A6A-0889-2E63-D7568F3C93F0}"/>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F9A5D742-0013-B42F-A9A5-661BB8F85208}"/>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41641BB5-8662-866E-85B6-B16B0ED4D215}"/>
              </a:ext>
            </a:extLst>
          </p:cNvPr>
          <p:cNvSpPr>
            <a:spLocks noGrp="1"/>
          </p:cNvSpPr>
          <p:nvPr>
            <p:ph type="sldNum" sz="quarter" idx="11"/>
          </p:nvPr>
        </p:nvSpPr>
        <p:spPr/>
        <p:txBody>
          <a:bodyPr/>
          <a:lstStyle/>
          <a:p>
            <a:fld id="{F25965E0-7062-474C-8671-DB3A3CE669B0}" type="slidenum">
              <a:rPr lang="nl-NL" smtClean="0"/>
              <a:pPr/>
              <a:t>76</a:t>
            </a:fld>
            <a:endParaRPr lang="nl-NL" dirty="0"/>
          </a:p>
        </p:txBody>
      </p:sp>
    </p:spTree>
    <p:extLst>
      <p:ext uri="{BB962C8B-B14F-4D97-AF65-F5344CB8AC3E}">
        <p14:creationId xmlns:p14="http://schemas.microsoft.com/office/powerpoint/2010/main" val="3694872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9E87110-D437-8F7B-DB8D-F3B34B56CC56}"/>
              </a:ext>
            </a:extLst>
          </p:cNvPr>
          <p:cNvSpPr>
            <a:spLocks noGrp="1"/>
          </p:cNvSpPr>
          <p:nvPr>
            <p:ph type="body" sz="quarter" idx="10"/>
          </p:nvPr>
        </p:nvSpPr>
        <p:spPr>
          <a:xfrm>
            <a:off x="2707274" y="1459473"/>
            <a:ext cx="5855993" cy="2471305"/>
          </a:xfrm>
        </p:spPr>
        <p:txBody>
          <a:bodyPr/>
          <a:lstStyle/>
          <a:p>
            <a:r>
              <a:rPr lang="en-US" dirty="0"/>
              <a:t>Using FLW data that are outside the scope of an entity’s FLW inventory (e.g., older data, FLW data from another country or company) to infer quantities of FLW within the scope of the entity’s inventory</a:t>
            </a:r>
          </a:p>
          <a:p>
            <a:r>
              <a:rPr lang="en-US" b="1" dirty="0"/>
              <a:t>Example: </a:t>
            </a:r>
            <a:br>
              <a:rPr lang="en-US" dirty="0"/>
            </a:br>
            <a:r>
              <a:rPr lang="en-US" dirty="0"/>
              <a:t>FL data for a certain crop in one country, may be similar in a neighboring country if climatic and development conditions are similar. </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Proxy data</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D8887B7B-61FF-08FA-EB99-A14D0D76EB3D}"/>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51C5EE4C-176C-CCDD-FF9B-E5EE37FAF448}"/>
              </a:ext>
            </a:extLst>
          </p:cNvPr>
          <p:cNvSpPr>
            <a:spLocks noGrp="1"/>
          </p:cNvSpPr>
          <p:nvPr>
            <p:ph type="sldNum" sz="quarter" idx="11"/>
          </p:nvPr>
        </p:nvSpPr>
        <p:spPr/>
        <p:txBody>
          <a:bodyPr/>
          <a:lstStyle/>
          <a:p>
            <a:fld id="{F25965E0-7062-474C-8671-DB3A3CE669B0}" type="slidenum">
              <a:rPr lang="nl-NL" smtClean="0"/>
              <a:pPr/>
              <a:t>77</a:t>
            </a:fld>
            <a:endParaRPr lang="nl-NL" dirty="0"/>
          </a:p>
        </p:txBody>
      </p:sp>
    </p:spTree>
    <p:extLst>
      <p:ext uri="{BB962C8B-B14F-4D97-AF65-F5344CB8AC3E}">
        <p14:creationId xmlns:p14="http://schemas.microsoft.com/office/powerpoint/2010/main" val="20031810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Proxy data</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4221366411"/>
              </p:ext>
            </p:extLst>
          </p:nvPr>
        </p:nvGraphicFramePr>
        <p:xfrm>
          <a:off x="2808288" y="1527700"/>
          <a:ext cx="6096000" cy="2402577"/>
        </p:xfrm>
        <a:graphic>
          <a:graphicData uri="http://schemas.openxmlformats.org/drawingml/2006/table">
            <a:tbl>
              <a:tblPr firstRow="1" bandRow="1">
                <a:tableStyleId>{E8034E78-7F5D-4C2E-B375-FC64B27BC917}</a:tableStyleId>
              </a:tblPr>
              <a:tblGrid>
                <a:gridCol w="3452734">
                  <a:extLst>
                    <a:ext uri="{9D8B030D-6E8A-4147-A177-3AD203B41FA5}">
                      <a16:colId xmlns:a16="http://schemas.microsoft.com/office/drawing/2014/main" val="2436270595"/>
                    </a:ext>
                  </a:extLst>
                </a:gridCol>
                <a:gridCol w="2643266">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L="108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Low-Medium</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 (on proxy data)</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18" name="TextBox 17">
            <a:hlinkClick r:id="rId8" action="ppaction://hlinksldjump"/>
            <a:extLst>
              <a:ext uri="{FF2B5EF4-FFF2-40B4-BE49-F238E27FC236}">
                <a16:creationId xmlns:a16="http://schemas.microsoft.com/office/drawing/2014/main" id="{5FF14C68-FE61-1ABE-1027-8553A9FBBA53}"/>
              </a:ext>
            </a:extLst>
          </p:cNvPr>
          <p:cNvSpPr txBox="1"/>
          <p:nvPr/>
        </p:nvSpPr>
        <p:spPr>
          <a:xfrm>
            <a:off x="2557963" y="229749"/>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9" action="ppaction://hlinksldjump"/>
            <a:extLst>
              <a:ext uri="{FF2B5EF4-FFF2-40B4-BE49-F238E27FC236}">
                <a16:creationId xmlns:a16="http://schemas.microsoft.com/office/drawing/2014/main" id="{4C011353-12E3-6C12-0E55-585F0FEA66B2}"/>
              </a:ext>
            </a:extLst>
          </p:cNvPr>
          <p:cNvSpPr txBox="1"/>
          <p:nvPr/>
        </p:nvSpPr>
        <p:spPr>
          <a:xfrm>
            <a:off x="4471539" y="229553"/>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0" action="ppaction://hlinksldjump"/>
            <a:extLst>
              <a:ext uri="{FF2B5EF4-FFF2-40B4-BE49-F238E27FC236}">
                <a16:creationId xmlns:a16="http://schemas.microsoft.com/office/drawing/2014/main" id="{46146A9C-642D-1360-3F26-00CE2821161D}"/>
              </a:ext>
            </a:extLst>
          </p:cNvPr>
          <p:cNvSpPr txBox="1"/>
          <p:nvPr/>
        </p:nvSpPr>
        <p:spPr>
          <a:xfrm>
            <a:off x="5944569" y="229553"/>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3" name="TextBox 22">
            <a:hlinkClick r:id="rId11" action="ppaction://hlinksldjump"/>
            <a:extLst>
              <a:ext uri="{FF2B5EF4-FFF2-40B4-BE49-F238E27FC236}">
                <a16:creationId xmlns:a16="http://schemas.microsoft.com/office/drawing/2014/main" id="{68828657-9E11-3F4E-BBBB-9E876D53EDA8}"/>
              </a:ext>
            </a:extLst>
          </p:cNvPr>
          <p:cNvSpPr txBox="1"/>
          <p:nvPr/>
        </p:nvSpPr>
        <p:spPr>
          <a:xfrm>
            <a:off x="7694426" y="229552"/>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7A1F0FF7-42D1-375C-1A52-0D46729D586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40C58492-464F-03E3-CC22-FBF87B420047}"/>
              </a:ext>
            </a:extLst>
          </p:cNvPr>
          <p:cNvSpPr>
            <a:spLocks noGrp="1"/>
          </p:cNvSpPr>
          <p:nvPr>
            <p:ph type="sldNum" sz="quarter" idx="11"/>
          </p:nvPr>
        </p:nvSpPr>
        <p:spPr/>
        <p:txBody>
          <a:bodyPr/>
          <a:lstStyle/>
          <a:p>
            <a:fld id="{F25965E0-7062-474C-8671-DB3A3CE669B0}" type="slidenum">
              <a:rPr lang="nl-NL" smtClean="0"/>
              <a:pPr/>
              <a:t>78</a:t>
            </a:fld>
            <a:endParaRPr lang="nl-NL" dirty="0"/>
          </a:p>
        </p:txBody>
      </p:sp>
    </p:spTree>
    <p:extLst>
      <p:ext uri="{BB962C8B-B14F-4D97-AF65-F5344CB8AC3E}">
        <p14:creationId xmlns:p14="http://schemas.microsoft.com/office/powerpoint/2010/main" val="2417416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4F8A8F8-2AFE-D74C-A198-B85D42521192}"/>
              </a:ext>
            </a:extLst>
          </p:cNvPr>
          <p:cNvSpPr>
            <a:spLocks noGrp="1"/>
          </p:cNvSpPr>
          <p:nvPr>
            <p:ph type="body" sz="quarter" idx="10"/>
          </p:nvPr>
        </p:nvSpPr>
        <p:spPr>
          <a:xfrm>
            <a:off x="2707274" y="1459473"/>
            <a:ext cx="5855993" cy="2471305"/>
          </a:xfrm>
        </p:spPr>
        <p:txBody>
          <a:bodyPr/>
          <a:lstStyle/>
          <a:p>
            <a:pPr lvl="1">
              <a:buClr>
                <a:schemeClr val="accent1"/>
              </a:buClr>
            </a:pPr>
            <a:r>
              <a:rPr lang="en-US" dirty="0"/>
              <a:t>Quality of result of quantification very much depends on quality of proxy data (completeness, comparable units, …) and representativeness of proxy for actual FLW</a:t>
            </a:r>
          </a:p>
          <a:p>
            <a:pPr lvl="1">
              <a:buClr>
                <a:schemeClr val="accent1"/>
              </a:buClr>
            </a:pPr>
            <a:r>
              <a:rPr lang="en-US" dirty="0"/>
              <a:t>Understanding the focus point (product-</a:t>
            </a:r>
            <a:r>
              <a:rPr lang="en-US" dirty="0" err="1"/>
              <a:t>scl</a:t>
            </a:r>
            <a:r>
              <a:rPr lang="en-US" dirty="0"/>
              <a:t>) is necessary to apply this approach by determining the appropriate proxies</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Remarks: Proxy data</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ABF7F087-C343-A72D-2797-EC356F53F8D7}"/>
              </a:ext>
            </a:extLst>
          </p:cNvPr>
          <p:cNvSpPr txBox="1"/>
          <p:nvPr/>
        </p:nvSpPr>
        <p:spPr>
          <a:xfrm>
            <a:off x="2557963" y="228218"/>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E545823B-DFB8-AD3E-83AC-465ED6CF5829}"/>
              </a:ext>
            </a:extLst>
          </p:cNvPr>
          <p:cNvSpPr txBox="1"/>
          <p:nvPr/>
        </p:nvSpPr>
        <p:spPr>
          <a:xfrm>
            <a:off x="4471539" y="228022"/>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23EBD4A8-CEDC-BBB3-2D81-9BEB4314A98A}"/>
              </a:ext>
            </a:extLst>
          </p:cNvPr>
          <p:cNvSpPr txBox="1"/>
          <p:nvPr/>
        </p:nvSpPr>
        <p:spPr>
          <a:xfrm>
            <a:off x="5944569" y="228022"/>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90556460-B44D-2AFE-8BEA-69BC373B652E}"/>
              </a:ext>
            </a:extLst>
          </p:cNvPr>
          <p:cNvSpPr txBox="1"/>
          <p:nvPr/>
        </p:nvSpPr>
        <p:spPr>
          <a:xfrm>
            <a:off x="7694426" y="228021"/>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443D5D7E-6F4D-4593-52F0-1D9A48CCA36D}"/>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8EE3D3E4-92A7-3E26-5C4B-C32A3BC773A5}"/>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D855ADA0-1EDF-F5BF-7A9D-DDC6219F825C}"/>
              </a:ext>
            </a:extLst>
          </p:cNvPr>
          <p:cNvSpPr>
            <a:spLocks noGrp="1"/>
          </p:cNvSpPr>
          <p:nvPr>
            <p:ph type="sldNum" sz="quarter" idx="11"/>
          </p:nvPr>
        </p:nvSpPr>
        <p:spPr/>
        <p:txBody>
          <a:bodyPr/>
          <a:lstStyle/>
          <a:p>
            <a:fld id="{F25965E0-7062-474C-8671-DB3A3CE669B0}" type="slidenum">
              <a:rPr lang="nl-NL" smtClean="0"/>
              <a:pPr/>
              <a:t>79</a:t>
            </a:fld>
            <a:endParaRPr lang="nl-NL" dirty="0"/>
          </a:p>
        </p:txBody>
      </p:sp>
    </p:spTree>
    <p:extLst>
      <p:ext uri="{BB962C8B-B14F-4D97-AF65-F5344CB8AC3E}">
        <p14:creationId xmlns:p14="http://schemas.microsoft.com/office/powerpoint/2010/main" val="424606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US" i="1" dirty="0"/>
              <a:t>Current proposal (to be formalized)</a:t>
            </a:r>
          </a:p>
          <a:p>
            <a:r>
              <a:rPr lang="en-US" u="sng" dirty="0"/>
              <a:t>Member States</a:t>
            </a:r>
            <a:r>
              <a:rPr lang="en-US" dirty="0"/>
              <a:t> (region) are required to take the necessary measures to reduce food waste by the end of 2030:</a:t>
            </a:r>
          </a:p>
          <a:p>
            <a:pPr lvl="1"/>
            <a:r>
              <a:rPr lang="en-US" dirty="0"/>
              <a:t>by 10%, in processing and manufacturing (tons of fresh mass),</a:t>
            </a:r>
          </a:p>
          <a:p>
            <a:pPr lvl="1"/>
            <a:r>
              <a:rPr lang="en-US" dirty="0"/>
              <a:t>by 30% (per capita), jointly at retail and consumption (restaurants, food services (=out of home) and households).</a:t>
            </a:r>
          </a:p>
          <a:p>
            <a:r>
              <a:rPr lang="en-US" i="1" dirty="0"/>
              <a:t>Reference year is 2020 (or earlier, when data are available)</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EU - Goal</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ea typeface="+mn-ea"/>
                <a:cs typeface="+mn-cs"/>
              </a:rPr>
              <a:t>Step 4: </a:t>
            </a:r>
            <a:br>
              <a:rPr kumimoji="0" lang="en-GB" sz="850" b="0" i="0" u="none" strike="noStrike" kern="1200" cap="none" spc="0" normalizeH="0" baseline="0" noProof="0" dirty="0">
                <a:ln>
                  <a:noFill/>
                </a:ln>
                <a:solidFill>
                  <a:srgbClr val="FFFFFF"/>
                </a:solidFill>
                <a:effectLst/>
                <a:uLnTx/>
                <a:uFillTx/>
                <a:ea typeface="+mn-ea"/>
                <a:cs typeface="+mn-cs"/>
              </a:rPr>
            </a:br>
            <a:r>
              <a:rPr kumimoji="0" lang="en-GB" sz="850" b="1" i="0" u="none" strike="noStrike" kern="1200" cap="none" spc="0" normalizeH="0" baseline="0" noProof="0" dirty="0">
                <a:ln>
                  <a:noFill/>
                </a:ln>
                <a:solidFill>
                  <a:srgbClr val="FFFFFF"/>
                </a:solidFill>
                <a:effectLst/>
                <a:uLnTx/>
                <a:uFillTx/>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ea typeface="+mn-ea"/>
                <a:cs typeface="+mn-cs"/>
              </a:rPr>
              <a:t>Step 5: </a:t>
            </a:r>
            <a:br>
              <a:rPr kumimoji="0" lang="en-GB" sz="850" b="0" i="0" u="none" strike="noStrike" kern="1200" cap="none" spc="0" normalizeH="0" baseline="0" noProof="0" dirty="0">
                <a:ln>
                  <a:noFill/>
                </a:ln>
                <a:solidFill>
                  <a:srgbClr val="FFFFFF"/>
                </a:solidFill>
                <a:effectLst/>
                <a:uLnTx/>
                <a:uFillTx/>
                <a:ea typeface="+mn-ea"/>
                <a:cs typeface="+mn-cs"/>
              </a:rPr>
            </a:br>
            <a:r>
              <a:rPr kumimoji="0" lang="en-GB" sz="850" b="1" i="0" u="none" strike="noStrike" kern="1200" cap="none" spc="0" normalizeH="0" baseline="0" noProof="0" dirty="0">
                <a:ln>
                  <a:noFill/>
                </a:ln>
                <a:solidFill>
                  <a:srgbClr val="FFFFFF"/>
                </a:solidFill>
                <a:effectLst/>
                <a:uLnTx/>
                <a:uFillTx/>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ea typeface="+mn-ea"/>
                <a:cs typeface="+mn-cs"/>
              </a:rPr>
              <a:t>Background: </a:t>
            </a:r>
            <a:br>
              <a:rPr kumimoji="0" lang="en-GB" sz="850" b="0" i="0" u="none" strike="noStrike" kern="1200" cap="none" spc="0" normalizeH="0" baseline="0" noProof="0" dirty="0">
                <a:ln>
                  <a:noFill/>
                </a:ln>
                <a:solidFill>
                  <a:srgbClr val="FFFFFF"/>
                </a:solidFill>
                <a:effectLst/>
                <a:uLnTx/>
                <a:uFillTx/>
                <a:ea typeface="+mn-ea"/>
                <a:cs typeface="+mn-cs"/>
              </a:rPr>
            </a:br>
            <a:r>
              <a:rPr kumimoji="0" lang="en-GB" sz="850" b="1" i="0" u="none" strike="noStrike" kern="1200" cap="none" spc="0" normalizeH="0" baseline="0" noProof="0" dirty="0">
                <a:ln>
                  <a:noFill/>
                </a:ln>
                <a:solidFill>
                  <a:srgbClr val="FFFFFF"/>
                </a:solidFill>
                <a:effectLst/>
                <a:uLnTx/>
                <a:uFillTx/>
                <a:ea typeface="+mn-ea"/>
                <a:cs typeface="+mn-cs"/>
              </a:rPr>
              <a:t>Reference list</a:t>
            </a:r>
          </a:p>
        </p:txBody>
      </p:sp>
      <p:sp>
        <p:nvSpPr>
          <p:cNvPr id="27" name="Vrije vorm: vorm 26">
            <a:hlinkClick r:id="rId5" action="ppaction://hlinksldjump"/>
            <a:extLst>
              <a:ext uri="{FF2B5EF4-FFF2-40B4-BE49-F238E27FC236}">
                <a16:creationId xmlns:a16="http://schemas.microsoft.com/office/drawing/2014/main" id="{20684FA8-499B-8E80-E581-3626683A60CA}"/>
              </a:ext>
            </a:extLst>
          </p:cNvPr>
          <p:cNvSpPr/>
          <p:nvPr/>
        </p:nvSpPr>
        <p:spPr>
          <a:xfrm>
            <a:off x="2574390" y="244800"/>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28" name="Vrije vorm: vorm 27">
            <a:hlinkClick r:id="rId6" action="ppaction://hlinksldjump"/>
            <a:extLst>
              <a:ext uri="{FF2B5EF4-FFF2-40B4-BE49-F238E27FC236}">
                <a16:creationId xmlns:a16="http://schemas.microsoft.com/office/drawing/2014/main" id="{1CDCD279-DA0E-B2DB-F93B-E60AC6A7ECA8}"/>
              </a:ext>
            </a:extLst>
          </p:cNvPr>
          <p:cNvSpPr/>
          <p:nvPr/>
        </p:nvSpPr>
        <p:spPr>
          <a:xfrm>
            <a:off x="3732066" y="244800"/>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29" name="Vrije vorm: vorm 28">
            <a:hlinkClick r:id="rId7" action="ppaction://hlinksldjump"/>
            <a:extLst>
              <a:ext uri="{FF2B5EF4-FFF2-40B4-BE49-F238E27FC236}">
                <a16:creationId xmlns:a16="http://schemas.microsoft.com/office/drawing/2014/main" id="{2353BE42-059F-7C48-8264-B015B0E9B6C7}"/>
              </a:ext>
            </a:extLst>
          </p:cNvPr>
          <p:cNvSpPr/>
          <p:nvPr/>
        </p:nvSpPr>
        <p:spPr>
          <a:xfrm>
            <a:off x="4649128" y="244800"/>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14" name="Rechthoek 6">
            <a:hlinkClick r:id="rId8" action="ppaction://hlinksldjump"/>
            <a:extLst>
              <a:ext uri="{FF2B5EF4-FFF2-40B4-BE49-F238E27FC236}">
                <a16:creationId xmlns:a16="http://schemas.microsoft.com/office/drawing/2014/main" id="{705BF5D8-1F6B-AED0-4BB7-098026E18126}"/>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3: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Type of information needed</a:t>
            </a:r>
          </a:p>
        </p:txBody>
      </p:sp>
      <p:sp>
        <p:nvSpPr>
          <p:cNvPr id="16" name="Vrije vorm: vorm 23">
            <a:hlinkClick r:id="rId9" action="ppaction://hlinksldjump"/>
            <a:extLst>
              <a:ext uri="{FF2B5EF4-FFF2-40B4-BE49-F238E27FC236}">
                <a16:creationId xmlns:a16="http://schemas.microsoft.com/office/drawing/2014/main" id="{5B56F72C-ED92-07E9-A115-479F2531E2C3}"/>
              </a:ext>
            </a:extLst>
          </p:cNvPr>
          <p:cNvSpPr/>
          <p:nvPr/>
        </p:nvSpPr>
        <p:spPr>
          <a:xfrm>
            <a:off x="3492000" y="556887"/>
            <a:ext cx="498767"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Goal</a:t>
            </a:r>
          </a:p>
        </p:txBody>
      </p:sp>
      <p:sp>
        <p:nvSpPr>
          <p:cNvPr id="20" name="Vrije vorm: vorm 29">
            <a:hlinkClick r:id="rId5" action="ppaction://hlinksldjump"/>
            <a:extLst>
              <a:ext uri="{FF2B5EF4-FFF2-40B4-BE49-F238E27FC236}">
                <a16:creationId xmlns:a16="http://schemas.microsoft.com/office/drawing/2014/main" id="{5FC840D3-AB74-5689-BF2F-2421E2BA7D03}"/>
              </a:ext>
            </a:extLst>
          </p:cNvPr>
          <p:cNvSpPr/>
          <p:nvPr/>
        </p:nvSpPr>
        <p:spPr>
          <a:xfrm>
            <a:off x="2581591" y="556887"/>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Introduction</a:t>
            </a:r>
          </a:p>
        </p:txBody>
      </p:sp>
      <p:sp>
        <p:nvSpPr>
          <p:cNvPr id="2" name="Vrije vorm: vorm 16">
            <a:hlinkClick r:id="rId10" action="ppaction://hlinksldjump"/>
            <a:extLst>
              <a:ext uri="{FF2B5EF4-FFF2-40B4-BE49-F238E27FC236}">
                <a16:creationId xmlns:a16="http://schemas.microsoft.com/office/drawing/2014/main" id="{2CBE260F-D83C-4CE0-ED87-F52FD472D433}"/>
              </a:ext>
            </a:extLst>
          </p:cNvPr>
          <p:cNvSpPr/>
          <p:nvPr/>
        </p:nvSpPr>
        <p:spPr>
          <a:xfrm>
            <a:off x="5903001" y="244800"/>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5" name="TextBox 14">
            <a:extLst>
              <a:ext uri="{FF2B5EF4-FFF2-40B4-BE49-F238E27FC236}">
                <a16:creationId xmlns:a16="http://schemas.microsoft.com/office/drawing/2014/main" id="{E130F530-13B5-D0F5-14C4-812493611780}"/>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17" name="Pijl: vijfhoek 17">
            <a:hlinkClick r:id="rId11" action="ppaction://hlinksldjump"/>
            <a:extLst>
              <a:ext uri="{FF2B5EF4-FFF2-40B4-BE49-F238E27FC236}">
                <a16:creationId xmlns:a16="http://schemas.microsoft.com/office/drawing/2014/main" id="{50A0E3A3-1A6D-341A-5893-5100D4ADD646}"/>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1: </a:t>
            </a:r>
            <a:br>
              <a:rPr kumimoji="0" lang="nl-NL" sz="850" b="0" i="0" u="none" strike="noStrike" kern="1200" cap="none" spc="0" normalizeH="0" baseline="0" noProof="0" dirty="0">
                <a:ln>
                  <a:noFill/>
                </a:ln>
                <a:solidFill>
                  <a:srgbClr val="FFFFFF"/>
                </a:solidFill>
                <a:effectLst/>
                <a:uLnTx/>
                <a:uFillTx/>
                <a:ea typeface="+mn-ea"/>
                <a:cs typeface="+mn-cs"/>
              </a:rPr>
            </a:br>
            <a:r>
              <a:rPr kumimoji="0" lang="nl-NL" sz="850" b="1" i="0" u="none" strike="noStrike" kern="1200" cap="none" spc="0" normalizeH="0" baseline="0" noProof="0" dirty="0" err="1">
                <a:ln>
                  <a:noFill/>
                </a:ln>
                <a:solidFill>
                  <a:srgbClr val="FFFFFF"/>
                </a:solidFill>
                <a:effectLst/>
                <a:uLnTx/>
                <a:uFillTx/>
                <a:ea typeface="+mn-ea"/>
                <a:cs typeface="+mn-cs"/>
              </a:rPr>
              <a:t>Define</a:t>
            </a:r>
            <a:r>
              <a:rPr kumimoji="0" lang="nl-NL" sz="850" b="1" i="0" u="none" strike="noStrike" kern="1200" cap="none" spc="0" normalizeH="0" baseline="0" noProof="0" dirty="0">
                <a:ln>
                  <a:noFill/>
                </a:ln>
                <a:solidFill>
                  <a:srgbClr val="FFFFFF"/>
                </a:solidFill>
                <a:effectLst/>
                <a:uLnTx/>
                <a:uFillTx/>
                <a:ea typeface="+mn-ea"/>
                <a:cs typeface="+mn-cs"/>
              </a:rPr>
              <a:t> goals</a:t>
            </a:r>
          </a:p>
        </p:txBody>
      </p:sp>
      <p:sp>
        <p:nvSpPr>
          <p:cNvPr id="18" name="Rechthoek 6">
            <a:hlinkClick r:id="rId12" action="ppaction://hlinksldjump"/>
            <a:extLst>
              <a:ext uri="{FF2B5EF4-FFF2-40B4-BE49-F238E27FC236}">
                <a16:creationId xmlns:a16="http://schemas.microsoft.com/office/drawing/2014/main" id="{DC4066B6-3258-367C-422F-702D4A617906}"/>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ea typeface="+mn-ea"/>
                <a:cs typeface="+mn-cs"/>
              </a:rPr>
              <a:t>Step 2: </a:t>
            </a:r>
            <a:br>
              <a:rPr kumimoji="0" lang="nl-NL" sz="850" b="0" i="0" u="none" strike="noStrike" kern="1200" cap="none" spc="0" normalizeH="0" baseline="0" noProof="0" dirty="0">
                <a:ln>
                  <a:noFill/>
                </a:ln>
                <a:solidFill>
                  <a:srgbClr val="FFFFFF"/>
                </a:solidFill>
                <a:effectLst/>
                <a:uLnTx/>
                <a:uFillTx/>
                <a:ea typeface="+mn-ea"/>
                <a:cs typeface="+mn-cs"/>
              </a:rPr>
            </a:br>
            <a:r>
              <a:rPr kumimoji="0" lang="en-US" sz="850" b="1" i="0" u="none" strike="noStrike" kern="1200" cap="none" spc="0" normalizeH="0" baseline="0" noProof="0" dirty="0">
                <a:ln>
                  <a:noFill/>
                </a:ln>
                <a:solidFill>
                  <a:srgbClr val="FFFFFF"/>
                </a:solidFill>
                <a:effectLst/>
                <a:uLnTx/>
                <a:uFillTx/>
                <a:ea typeface="+mn-ea"/>
                <a:cs typeface="+mn-cs"/>
              </a:rPr>
              <a:t>Make the goal(s) SMART</a:t>
            </a:r>
          </a:p>
        </p:txBody>
      </p:sp>
      <p:sp>
        <p:nvSpPr>
          <p:cNvPr id="19" name="TextBox 18">
            <a:hlinkClick r:id="" action="ppaction://hlinkshowjump?jump=lastslideviewed"/>
            <a:extLst>
              <a:ext uri="{FF2B5EF4-FFF2-40B4-BE49-F238E27FC236}">
                <a16:creationId xmlns:a16="http://schemas.microsoft.com/office/drawing/2014/main" id="{E4AC19DB-8E73-22EE-5BF9-04AA0627D9CB}"/>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7" name="TextBox 6">
            <a:hlinkClick r:id="rId13" action="ppaction://hlinksldjump"/>
            <a:extLst>
              <a:ext uri="{FF2B5EF4-FFF2-40B4-BE49-F238E27FC236}">
                <a16:creationId xmlns:a16="http://schemas.microsoft.com/office/drawing/2014/main" id="{50E953A4-4E1D-197D-F5B6-9C5D3C18AA86}"/>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3"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pic>
        <p:nvPicPr>
          <p:cNvPr id="10" name="Picture 2" descr="upload.wikimedia.org/wikipedia/commons/thumb/b/...">
            <a:extLst>
              <a:ext uri="{FF2B5EF4-FFF2-40B4-BE49-F238E27FC236}">
                <a16:creationId xmlns:a16="http://schemas.microsoft.com/office/drawing/2014/main" id="{DAB60742-748D-E028-17ED-B017B363BDA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8224739" y="957226"/>
            <a:ext cx="554359" cy="36942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5471038-4F62-4C2E-4359-9F778CE3E0DB}"/>
              </a:ext>
            </a:extLst>
          </p:cNvPr>
          <p:cNvSpPr>
            <a:spLocks noGrp="1"/>
          </p:cNvSpPr>
          <p:nvPr>
            <p:ph type="sldNum" sz="quarter" idx="11"/>
          </p:nvPr>
        </p:nvSpPr>
        <p:spPr/>
        <p:txBody>
          <a:bodyPr/>
          <a:lstStyle/>
          <a:p>
            <a:fld id="{F25965E0-7062-474C-8671-DB3A3CE669B0}" type="slidenum">
              <a:rPr lang="nl-NL" smtClean="0"/>
              <a:pPr/>
              <a:t>8</a:t>
            </a:fld>
            <a:endParaRPr lang="nl-NL" dirty="0"/>
          </a:p>
        </p:txBody>
      </p:sp>
    </p:spTree>
    <p:extLst>
      <p:ext uri="{BB962C8B-B14F-4D97-AF65-F5344CB8AC3E}">
        <p14:creationId xmlns:p14="http://schemas.microsoft.com/office/powerpoint/2010/main" val="1177925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926C598-8E15-37AA-995A-3DB18FB5AC2F}"/>
              </a:ext>
            </a:extLst>
          </p:cNvPr>
          <p:cNvSpPr>
            <a:spLocks noGrp="1"/>
          </p:cNvSpPr>
          <p:nvPr>
            <p:ph type="body" sz="quarter" idx="10"/>
          </p:nvPr>
        </p:nvSpPr>
        <p:spPr>
          <a:xfrm>
            <a:off x="2707274" y="1459473"/>
            <a:ext cx="5855993" cy="2471305"/>
          </a:xfrm>
        </p:spPr>
        <p:txBody>
          <a:bodyPr/>
          <a:lstStyle/>
          <a:p>
            <a:r>
              <a:rPr lang="en-US" dirty="0"/>
              <a:t>Using individual pieces of data that have been written down or saved, and that are often routinely collected for reasons other than quantifying FLW (e.g., waste transfer receipts or warehouse record books)</a:t>
            </a:r>
          </a:p>
          <a:p>
            <a:r>
              <a:rPr lang="en-US" b="1" dirty="0"/>
              <a:t>Example:</a:t>
            </a:r>
            <a:br>
              <a:rPr lang="en-US" dirty="0"/>
            </a:br>
            <a:r>
              <a:rPr lang="en-US" dirty="0"/>
              <a:t>in retail, everything is automatically saved in computer systems: sales, purchases, waste (often with cause). Also stock-keeping tools at wholesale can be used.</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Records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A8802C4C-8593-6705-16CC-D33685A1FBC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6B9B6E36-D6C6-A5E5-3685-FAA3FEA1D30B}"/>
              </a:ext>
            </a:extLst>
          </p:cNvPr>
          <p:cNvSpPr>
            <a:spLocks noGrp="1"/>
          </p:cNvSpPr>
          <p:nvPr>
            <p:ph type="sldNum" sz="quarter" idx="11"/>
          </p:nvPr>
        </p:nvSpPr>
        <p:spPr/>
        <p:txBody>
          <a:bodyPr/>
          <a:lstStyle/>
          <a:p>
            <a:fld id="{F25965E0-7062-474C-8671-DB3A3CE669B0}" type="slidenum">
              <a:rPr lang="nl-NL" smtClean="0"/>
              <a:pPr/>
              <a:t>80</a:t>
            </a:fld>
            <a:endParaRPr lang="nl-NL" dirty="0"/>
          </a:p>
        </p:txBody>
      </p:sp>
    </p:spTree>
    <p:extLst>
      <p:ext uri="{BB962C8B-B14F-4D97-AF65-F5344CB8AC3E}">
        <p14:creationId xmlns:p14="http://schemas.microsoft.com/office/powerpoint/2010/main" val="33716062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Records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1910198663"/>
              </p:ext>
            </p:extLst>
          </p:nvPr>
        </p:nvGraphicFramePr>
        <p:xfrm>
          <a:off x="2805113" y="1527175"/>
          <a:ext cx="5658487" cy="2581866"/>
        </p:xfrm>
        <a:graphic>
          <a:graphicData uri="http://schemas.openxmlformats.org/drawingml/2006/table">
            <a:tbl>
              <a:tblPr firstRow="1" bandRow="1">
                <a:tableStyleId>{E8034E78-7F5D-4C2E-B375-FC64B27BC917}</a:tableStyleId>
              </a:tblPr>
              <a:tblGrid>
                <a:gridCol w="3659297">
                  <a:extLst>
                    <a:ext uri="{9D8B030D-6E8A-4147-A177-3AD203B41FA5}">
                      <a16:colId xmlns:a16="http://schemas.microsoft.com/office/drawing/2014/main" val="2436270595"/>
                    </a:ext>
                  </a:extLst>
                </a:gridCol>
                <a:gridCol w="1999190">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High</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Depends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 if records already provide the required info </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a:t>
                      </a:r>
                      <a:br>
                        <a:rPr lang="en-US" sz="1200" b="0" dirty="0">
                          <a:solidFill>
                            <a:schemeClr val="tx1"/>
                          </a:solidFill>
                        </a:rPr>
                      </a:br>
                      <a:r>
                        <a:rPr lang="en-US" sz="1200" b="0" dirty="0">
                          <a:solidFill>
                            <a:schemeClr val="tx1"/>
                          </a:solidFill>
                        </a:rPr>
                        <a:t>used for inferring the amount of FLW? </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18" name="TextBox 17">
            <a:hlinkClick r:id="rId8" action="ppaction://hlinksldjump"/>
            <a:extLst>
              <a:ext uri="{FF2B5EF4-FFF2-40B4-BE49-F238E27FC236}">
                <a16:creationId xmlns:a16="http://schemas.microsoft.com/office/drawing/2014/main" id="{B4F61851-D513-DB26-A34F-70B27B5078E9}"/>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9" action="ppaction://hlinksldjump"/>
            <a:extLst>
              <a:ext uri="{FF2B5EF4-FFF2-40B4-BE49-F238E27FC236}">
                <a16:creationId xmlns:a16="http://schemas.microsoft.com/office/drawing/2014/main" id="{C34A5CA7-425F-9059-254D-C802093F22EF}"/>
              </a:ext>
            </a:extLst>
          </p:cNvPr>
          <p:cNvSpPr txBox="1"/>
          <p:nvPr/>
        </p:nvSpPr>
        <p:spPr>
          <a:xfrm>
            <a:off x="4469451"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0" action="ppaction://hlinksldjump"/>
            <a:extLst>
              <a:ext uri="{FF2B5EF4-FFF2-40B4-BE49-F238E27FC236}">
                <a16:creationId xmlns:a16="http://schemas.microsoft.com/office/drawing/2014/main" id="{1403C468-D7E5-0159-81CB-C53FD352D768}"/>
              </a:ext>
            </a:extLst>
          </p:cNvPr>
          <p:cNvSpPr txBox="1"/>
          <p:nvPr/>
        </p:nvSpPr>
        <p:spPr>
          <a:xfrm>
            <a:off x="5942481"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3" name="TextBox 22">
            <a:hlinkClick r:id="rId11" action="ppaction://hlinksldjump"/>
            <a:extLst>
              <a:ext uri="{FF2B5EF4-FFF2-40B4-BE49-F238E27FC236}">
                <a16:creationId xmlns:a16="http://schemas.microsoft.com/office/drawing/2014/main" id="{40E3D8B9-334E-61E6-12E2-2BC8901C3B59}"/>
              </a:ext>
            </a:extLst>
          </p:cNvPr>
          <p:cNvSpPr txBox="1"/>
          <p:nvPr/>
        </p:nvSpPr>
        <p:spPr>
          <a:xfrm>
            <a:off x="7692338"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A9383051-8374-93B7-0453-E86140733D88}"/>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AC66424B-AF8F-5665-E21E-E7713D92B828}"/>
              </a:ext>
            </a:extLst>
          </p:cNvPr>
          <p:cNvSpPr>
            <a:spLocks noGrp="1"/>
          </p:cNvSpPr>
          <p:nvPr>
            <p:ph type="sldNum" sz="quarter" idx="11"/>
          </p:nvPr>
        </p:nvSpPr>
        <p:spPr/>
        <p:txBody>
          <a:bodyPr/>
          <a:lstStyle/>
          <a:p>
            <a:fld id="{F25965E0-7062-474C-8671-DB3A3CE669B0}" type="slidenum">
              <a:rPr lang="nl-NL" smtClean="0"/>
              <a:pPr/>
              <a:t>81</a:t>
            </a:fld>
            <a:endParaRPr lang="nl-NL" dirty="0"/>
          </a:p>
        </p:txBody>
      </p:sp>
    </p:spTree>
    <p:extLst>
      <p:ext uri="{BB962C8B-B14F-4D97-AF65-F5344CB8AC3E}">
        <p14:creationId xmlns:p14="http://schemas.microsoft.com/office/powerpoint/2010/main" val="21286100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EC9870-3962-C261-AC66-4D818CFB8D6C}"/>
              </a:ext>
            </a:extLst>
          </p:cNvPr>
          <p:cNvSpPr>
            <a:spLocks noGrp="1"/>
          </p:cNvSpPr>
          <p:nvPr>
            <p:ph type="body" sz="quarter" idx="10"/>
          </p:nvPr>
        </p:nvSpPr>
        <p:spPr/>
        <p:txBody>
          <a:bodyPr/>
          <a:lstStyle/>
          <a:p>
            <a:pPr lvl="1">
              <a:buClr>
                <a:schemeClr val="accent1"/>
              </a:buClr>
            </a:pPr>
            <a:r>
              <a:rPr lang="en-US" dirty="0"/>
              <a:t>Records are most likely to be useful in the manufacturing, retail and food service sectors, since proprietors frequently collect and track data relating to purchasing, food inventory and waste management (including donation receipts).</a:t>
            </a:r>
          </a:p>
          <a:p>
            <a:pPr lvl="1">
              <a:buClr>
                <a:schemeClr val="accent1"/>
              </a:buClr>
            </a:pPr>
            <a:r>
              <a:rPr lang="en-US" dirty="0"/>
              <a:t>To obtain insight in the accuracy, it is necessary to find out how the data in the records are collected</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Remarks: Records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577E48BD-B99D-067E-E570-A634C7AC480A}"/>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F48E41C9-9EBE-D52A-E5D0-A3B700B10BF7}"/>
              </a:ext>
            </a:extLst>
          </p:cNvPr>
          <p:cNvSpPr txBox="1"/>
          <p:nvPr/>
        </p:nvSpPr>
        <p:spPr>
          <a:xfrm>
            <a:off x="4469451"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E123F56E-2B7A-2687-E7E4-8BD4D5B7B766}"/>
              </a:ext>
            </a:extLst>
          </p:cNvPr>
          <p:cNvSpPr txBox="1"/>
          <p:nvPr/>
        </p:nvSpPr>
        <p:spPr>
          <a:xfrm>
            <a:off x="5942481"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80F4A8F8-0C18-ECC1-DCF0-197176410082}"/>
              </a:ext>
            </a:extLst>
          </p:cNvPr>
          <p:cNvSpPr txBox="1"/>
          <p:nvPr/>
        </p:nvSpPr>
        <p:spPr>
          <a:xfrm>
            <a:off x="7692338"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A423605A-D0BA-6C9A-6BD6-8FF5DC4160B0}"/>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1FFCF203-F8D0-99F1-50FD-E0C68621F189}"/>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6012E8E7-B8F0-A536-92EE-C3B5575A9C1C}"/>
              </a:ext>
            </a:extLst>
          </p:cNvPr>
          <p:cNvSpPr>
            <a:spLocks noGrp="1"/>
          </p:cNvSpPr>
          <p:nvPr>
            <p:ph type="sldNum" sz="quarter" idx="11"/>
          </p:nvPr>
        </p:nvSpPr>
        <p:spPr/>
        <p:txBody>
          <a:bodyPr/>
          <a:lstStyle/>
          <a:p>
            <a:fld id="{F25965E0-7062-474C-8671-DB3A3CE669B0}" type="slidenum">
              <a:rPr lang="nl-NL" smtClean="0"/>
              <a:pPr/>
              <a:t>82</a:t>
            </a:fld>
            <a:endParaRPr lang="nl-NL" dirty="0"/>
          </a:p>
        </p:txBody>
      </p:sp>
    </p:spTree>
    <p:extLst>
      <p:ext uri="{BB962C8B-B14F-4D97-AF65-F5344CB8AC3E}">
        <p14:creationId xmlns:p14="http://schemas.microsoft.com/office/powerpoint/2010/main" val="38525971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0656D4-3B8E-B15F-2FF8-959140599EE4}"/>
              </a:ext>
            </a:extLst>
          </p:cNvPr>
          <p:cNvSpPr>
            <a:spLocks noGrp="1"/>
          </p:cNvSpPr>
          <p:nvPr>
            <p:ph type="body" sz="quarter" idx="10"/>
          </p:nvPr>
        </p:nvSpPr>
        <p:spPr/>
        <p:txBody>
          <a:bodyPr/>
          <a:lstStyle/>
          <a:p>
            <a:r>
              <a:rPr lang="en-US" dirty="0"/>
              <a:t>This method uses data that is collected earlier by someone else.</a:t>
            </a:r>
          </a:p>
          <a:p>
            <a:r>
              <a:rPr lang="en-US" b="1" dirty="0"/>
              <a:t>Example: </a:t>
            </a:r>
            <a:br>
              <a:rPr lang="en-US" b="1" dirty="0"/>
            </a:br>
            <a:r>
              <a:rPr lang="en-US" dirty="0"/>
              <a:t>in secondary data/literature lots of direct measurements are carried out on FLW. </a:t>
            </a:r>
            <a:br>
              <a:rPr lang="en-US" dirty="0"/>
            </a:br>
            <a:r>
              <a:rPr lang="en-US" dirty="0"/>
              <a:t>If the focus is similar, these data are often used as estimate for the FLW in their </a:t>
            </a:r>
            <a:br>
              <a:rPr lang="en-US" dirty="0"/>
            </a:br>
            <a:r>
              <a:rPr lang="en-US" dirty="0"/>
              <a:t>own situation.</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description: </a:t>
            </a:r>
            <a:r>
              <a:rPr lang="en-GB" sz="1800" dirty="0">
                <a:latin typeface="Arial" panose="020B0604020202020204" pitchFamily="34" charset="0"/>
              </a:rPr>
              <a:t>Secondary data/literature</a:t>
            </a:r>
            <a:endParaRPr lang="en-GB" dirty="0"/>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69451"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2481"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2338"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94581FA0-6675-6E91-2624-6FF7F6B3228D}"/>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FC443121-B127-7558-BCF9-881AA70ACEB9}"/>
              </a:ext>
            </a:extLst>
          </p:cNvPr>
          <p:cNvSpPr>
            <a:spLocks noGrp="1"/>
          </p:cNvSpPr>
          <p:nvPr>
            <p:ph type="sldNum" sz="quarter" idx="11"/>
          </p:nvPr>
        </p:nvSpPr>
        <p:spPr/>
        <p:txBody>
          <a:bodyPr/>
          <a:lstStyle/>
          <a:p>
            <a:fld id="{F25965E0-7062-474C-8671-DB3A3CE669B0}" type="slidenum">
              <a:rPr lang="nl-NL" smtClean="0"/>
              <a:pPr/>
              <a:t>83</a:t>
            </a:fld>
            <a:endParaRPr lang="nl-NL" dirty="0"/>
          </a:p>
        </p:txBody>
      </p:sp>
    </p:spTree>
    <p:extLst>
      <p:ext uri="{BB962C8B-B14F-4D97-AF65-F5344CB8AC3E}">
        <p14:creationId xmlns:p14="http://schemas.microsoft.com/office/powerpoint/2010/main" val="36354395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a:t>
            </a:r>
            <a:r>
              <a:rPr lang="en-GB" sz="1800" dirty="0">
                <a:latin typeface="Arial" panose="020B0604020202020204" pitchFamily="34" charset="0"/>
              </a:rPr>
              <a:t>Secondary data/literature</a:t>
            </a:r>
            <a:endParaRPr lang="en-GB" dirty="0"/>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3868635215"/>
              </p:ext>
            </p:extLst>
          </p:nvPr>
        </p:nvGraphicFramePr>
        <p:xfrm>
          <a:off x="2805113" y="1523711"/>
          <a:ext cx="5659437" cy="2398986"/>
        </p:xfrm>
        <a:graphic>
          <a:graphicData uri="http://schemas.openxmlformats.org/drawingml/2006/table">
            <a:tbl>
              <a:tblPr firstRow="1" bandRow="1">
                <a:tableStyleId>{E8034E78-7F5D-4C2E-B375-FC64B27BC917}</a:tableStyleId>
              </a:tblPr>
              <a:tblGrid>
                <a:gridCol w="4275524">
                  <a:extLst>
                    <a:ext uri="{9D8B030D-6E8A-4147-A177-3AD203B41FA5}">
                      <a16:colId xmlns:a16="http://schemas.microsoft.com/office/drawing/2014/main" val="2436270595"/>
                    </a:ext>
                  </a:extLst>
                </a:gridCol>
                <a:gridCol w="1383913">
                  <a:extLst>
                    <a:ext uri="{9D8B030D-6E8A-4147-A177-3AD203B41FA5}">
                      <a16:colId xmlns:a16="http://schemas.microsoft.com/office/drawing/2014/main" val="2217272462"/>
                    </a:ext>
                  </a:extLst>
                </a:gridCol>
              </a:tblGrid>
              <a:tr h="224229">
                <a:tc>
                  <a:txBody>
                    <a:bodyPr/>
                    <a:lstStyle/>
                    <a:p>
                      <a:r>
                        <a:rPr lang="en-GB" sz="1200" b="1" dirty="0">
                          <a:solidFill>
                            <a:schemeClr val="bg1"/>
                          </a:solidFill>
                        </a:rPr>
                        <a:t>Characteristics</a:t>
                      </a:r>
                      <a:endParaRPr lang="nl-NL" sz="1200" b="1" dirty="0">
                        <a:solidFill>
                          <a:schemeClr val="bg1"/>
                        </a:solidFill>
                      </a:endParaRPr>
                    </a:p>
                  </a:txBody>
                  <a:tcPr marL="108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Depends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Possible</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5" name="TextBox 4">
            <a:hlinkClick r:id="rId8" action="ppaction://hlinksldjump"/>
            <a:extLst>
              <a:ext uri="{FF2B5EF4-FFF2-40B4-BE49-F238E27FC236}">
                <a16:creationId xmlns:a16="http://schemas.microsoft.com/office/drawing/2014/main" id="{A550588D-B2BD-4424-3187-6AB8E5ABAC10}"/>
              </a:ext>
            </a:extLst>
          </p:cNvPr>
          <p:cNvSpPr txBox="1"/>
          <p:nvPr/>
        </p:nvSpPr>
        <p:spPr>
          <a:xfrm>
            <a:off x="2553508"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9" action="ppaction://hlinksldjump"/>
            <a:extLst>
              <a:ext uri="{FF2B5EF4-FFF2-40B4-BE49-F238E27FC236}">
                <a16:creationId xmlns:a16="http://schemas.microsoft.com/office/drawing/2014/main" id="{D2DE62DC-F2DB-9328-1AA3-E9804A2B6536}"/>
              </a:ext>
            </a:extLst>
          </p:cNvPr>
          <p:cNvSpPr txBox="1"/>
          <p:nvPr/>
        </p:nvSpPr>
        <p:spPr>
          <a:xfrm>
            <a:off x="4467084"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0" action="ppaction://hlinksldjump"/>
            <a:extLst>
              <a:ext uri="{FF2B5EF4-FFF2-40B4-BE49-F238E27FC236}">
                <a16:creationId xmlns:a16="http://schemas.microsoft.com/office/drawing/2014/main" id="{48A2593C-785D-2FF3-2D23-6265BAC68642}"/>
              </a:ext>
            </a:extLst>
          </p:cNvPr>
          <p:cNvSpPr txBox="1"/>
          <p:nvPr/>
        </p:nvSpPr>
        <p:spPr>
          <a:xfrm>
            <a:off x="5940114"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1" action="ppaction://hlinksldjump"/>
            <a:extLst>
              <a:ext uri="{FF2B5EF4-FFF2-40B4-BE49-F238E27FC236}">
                <a16:creationId xmlns:a16="http://schemas.microsoft.com/office/drawing/2014/main" id="{A5BC9BAB-42C8-827C-B986-86BB7A6A8F52}"/>
              </a:ext>
            </a:extLst>
          </p:cNvPr>
          <p:cNvSpPr txBox="1"/>
          <p:nvPr/>
        </p:nvSpPr>
        <p:spPr>
          <a:xfrm>
            <a:off x="7689971"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C40DDF9F-18F9-E902-7845-7AC73C88625A}"/>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0727CEB8-ECA5-610F-2C12-CF90A3C4F7EB}"/>
              </a:ext>
            </a:extLst>
          </p:cNvPr>
          <p:cNvSpPr>
            <a:spLocks noGrp="1"/>
          </p:cNvSpPr>
          <p:nvPr>
            <p:ph type="sldNum" sz="quarter" idx="11"/>
          </p:nvPr>
        </p:nvSpPr>
        <p:spPr/>
        <p:txBody>
          <a:bodyPr/>
          <a:lstStyle/>
          <a:p>
            <a:fld id="{F25965E0-7062-474C-8671-DB3A3CE669B0}" type="slidenum">
              <a:rPr lang="nl-NL" smtClean="0"/>
              <a:pPr/>
              <a:t>84</a:t>
            </a:fld>
            <a:endParaRPr lang="nl-NL" dirty="0"/>
          </a:p>
        </p:txBody>
      </p:sp>
    </p:spTree>
    <p:extLst>
      <p:ext uri="{BB962C8B-B14F-4D97-AF65-F5344CB8AC3E}">
        <p14:creationId xmlns:p14="http://schemas.microsoft.com/office/powerpoint/2010/main" val="19678270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AE1B112-E2F0-2112-794D-3EE4D7BA9D69}"/>
              </a:ext>
            </a:extLst>
          </p:cNvPr>
          <p:cNvSpPr>
            <a:spLocks noGrp="1"/>
          </p:cNvSpPr>
          <p:nvPr>
            <p:ph type="body" sz="quarter" idx="10"/>
          </p:nvPr>
        </p:nvSpPr>
        <p:spPr/>
        <p:txBody>
          <a:bodyPr/>
          <a:lstStyle/>
          <a:p>
            <a:pPr lvl="1">
              <a:buClr>
                <a:schemeClr val="accent1"/>
              </a:buClr>
            </a:pPr>
            <a:r>
              <a:rPr lang="en-US" dirty="0"/>
              <a:t>You need access to (scientific) literature</a:t>
            </a:r>
          </a:p>
          <a:p>
            <a:pPr lvl="1">
              <a:buClr>
                <a:schemeClr val="accent1"/>
              </a:buClr>
            </a:pPr>
            <a:r>
              <a:rPr lang="en-US" dirty="0"/>
              <a:t>Therefore, some level of experience in FLW terminology (and its complexity) </a:t>
            </a:r>
            <a:br>
              <a:rPr lang="en-US" dirty="0"/>
            </a:br>
            <a:r>
              <a:rPr lang="en-US" dirty="0"/>
              <a:t>is required</a:t>
            </a:r>
          </a:p>
          <a:p>
            <a:pPr lvl="1">
              <a:buClr>
                <a:schemeClr val="accent1"/>
              </a:buClr>
            </a:pPr>
            <a:r>
              <a:rPr lang="en-US" dirty="0"/>
              <a:t>Take a close look at the reference if conditions and timing (year; not 1996) </a:t>
            </a:r>
            <a:br>
              <a:rPr lang="en-US" dirty="0"/>
            </a:br>
            <a:r>
              <a:rPr lang="en-US" dirty="0"/>
              <a:t>of research are close to the situation you want to quantify FL for</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Remarks: </a:t>
            </a:r>
            <a:r>
              <a:rPr lang="en-GB" sz="1800" dirty="0">
                <a:latin typeface="Arial" panose="020B0604020202020204" pitchFamily="34" charset="0"/>
              </a:rPr>
              <a:t>Secondary data/literature</a:t>
            </a:r>
            <a:r>
              <a:rPr lang="en-GB" dirty="0"/>
              <a:t> </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6E9CEF5E-F605-AF2A-BCD1-CD52B82A0AED}"/>
              </a:ext>
            </a:extLst>
          </p:cNvPr>
          <p:cNvSpPr txBox="1"/>
          <p:nvPr/>
        </p:nvSpPr>
        <p:spPr>
          <a:xfrm>
            <a:off x="2553987"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C29C1C59-1315-3E3E-507E-E667F056B18D}"/>
              </a:ext>
            </a:extLst>
          </p:cNvPr>
          <p:cNvSpPr txBox="1"/>
          <p:nvPr/>
        </p:nvSpPr>
        <p:spPr>
          <a:xfrm>
            <a:off x="4467563"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EAC53649-9BF8-2057-645B-0CB109C42E48}"/>
              </a:ext>
            </a:extLst>
          </p:cNvPr>
          <p:cNvSpPr txBox="1"/>
          <p:nvPr/>
        </p:nvSpPr>
        <p:spPr>
          <a:xfrm>
            <a:off x="5940593"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D31C8976-B875-D35A-656F-6C3A514BBACC}"/>
              </a:ext>
            </a:extLst>
          </p:cNvPr>
          <p:cNvSpPr txBox="1"/>
          <p:nvPr/>
        </p:nvSpPr>
        <p:spPr>
          <a:xfrm>
            <a:off x="7690450"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39F56C9D-E24F-ED4B-4710-2CB5CC65C1C6}"/>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FAFE725C-5D9A-2D5C-0A76-DCEF2EB9E97D}"/>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F5F39168-0220-B41C-2924-1B69DE1E8648}"/>
              </a:ext>
            </a:extLst>
          </p:cNvPr>
          <p:cNvSpPr>
            <a:spLocks noGrp="1"/>
          </p:cNvSpPr>
          <p:nvPr>
            <p:ph type="sldNum" sz="quarter" idx="11"/>
          </p:nvPr>
        </p:nvSpPr>
        <p:spPr/>
        <p:txBody>
          <a:bodyPr/>
          <a:lstStyle/>
          <a:p>
            <a:fld id="{F25965E0-7062-474C-8671-DB3A3CE669B0}" type="slidenum">
              <a:rPr lang="nl-NL" smtClean="0"/>
              <a:pPr/>
              <a:t>85</a:t>
            </a:fld>
            <a:endParaRPr lang="nl-NL" dirty="0"/>
          </a:p>
        </p:txBody>
      </p:sp>
    </p:spTree>
    <p:extLst>
      <p:ext uri="{BB962C8B-B14F-4D97-AF65-F5344CB8AC3E}">
        <p14:creationId xmlns:p14="http://schemas.microsoft.com/office/powerpoint/2010/main" val="3821748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65F493B-DBF9-734A-E140-50868238B9DF}"/>
              </a:ext>
            </a:extLst>
          </p:cNvPr>
          <p:cNvSpPr>
            <a:spLocks noGrp="1"/>
          </p:cNvSpPr>
          <p:nvPr>
            <p:ph type="body" sz="quarter" idx="10"/>
          </p:nvPr>
        </p:nvSpPr>
        <p:spPr>
          <a:xfrm>
            <a:off x="2707274" y="1459473"/>
            <a:ext cx="5855993" cy="2471305"/>
          </a:xfrm>
        </p:spPr>
        <p:txBody>
          <a:bodyPr/>
          <a:lstStyle/>
          <a:p>
            <a:r>
              <a:rPr lang="en-US" dirty="0"/>
              <a:t>Gathering data on FLW quantities or other information (e.g., attitudes, beliefs, self-reported behaviors) from a large number of individuals or entities through a set of structured questions</a:t>
            </a:r>
          </a:p>
          <a:p>
            <a:r>
              <a:rPr lang="en-US" b="1" dirty="0"/>
              <a:t>Example:</a:t>
            </a:r>
            <a:br>
              <a:rPr lang="en-US" dirty="0"/>
            </a:br>
            <a:r>
              <a:rPr lang="en-US" dirty="0"/>
              <a:t>a quantitative survey is carried out with VAVI (potato processors). </a:t>
            </a:r>
            <a:br>
              <a:rPr lang="en-US" dirty="0"/>
            </a:br>
            <a:r>
              <a:rPr lang="en-US" dirty="0"/>
              <a:t>Every year a standardized quantitative questionnaire is sent to the companies.</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Method description: Surveys/interviews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0C0D8D24-8447-8C38-5E52-47D55D37E287}"/>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1C31448C-DDD2-C5D6-DB63-AAE67B0A7927}"/>
              </a:ext>
            </a:extLst>
          </p:cNvPr>
          <p:cNvSpPr>
            <a:spLocks noGrp="1"/>
          </p:cNvSpPr>
          <p:nvPr>
            <p:ph type="sldNum" sz="quarter" idx="11"/>
          </p:nvPr>
        </p:nvSpPr>
        <p:spPr/>
        <p:txBody>
          <a:bodyPr/>
          <a:lstStyle/>
          <a:p>
            <a:fld id="{F25965E0-7062-474C-8671-DB3A3CE669B0}" type="slidenum">
              <a:rPr lang="nl-NL" smtClean="0"/>
              <a:pPr/>
              <a:t>86</a:t>
            </a:fld>
            <a:endParaRPr lang="nl-NL" dirty="0"/>
          </a:p>
        </p:txBody>
      </p:sp>
    </p:spTree>
    <p:extLst>
      <p:ext uri="{BB962C8B-B14F-4D97-AF65-F5344CB8AC3E}">
        <p14:creationId xmlns:p14="http://schemas.microsoft.com/office/powerpoint/2010/main" val="34068459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characteristics: Surveys/interviews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2032337035"/>
              </p:ext>
            </p:extLst>
          </p:nvPr>
        </p:nvGraphicFramePr>
        <p:xfrm>
          <a:off x="2808288" y="1527175"/>
          <a:ext cx="5655312" cy="2402577"/>
        </p:xfrm>
        <a:graphic>
          <a:graphicData uri="http://schemas.openxmlformats.org/drawingml/2006/table">
            <a:tbl>
              <a:tblPr firstRow="1" bandRow="1">
                <a:tableStyleId>{E8034E78-7F5D-4C2E-B375-FC64B27BC917}</a:tableStyleId>
              </a:tblPr>
              <a:tblGrid>
                <a:gridCol w="4073566">
                  <a:extLst>
                    <a:ext uri="{9D8B030D-6E8A-4147-A177-3AD203B41FA5}">
                      <a16:colId xmlns:a16="http://schemas.microsoft.com/office/drawing/2014/main" val="2436270595"/>
                    </a:ext>
                  </a:extLst>
                </a:gridCol>
                <a:gridCol w="1581746">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marL="126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marL="126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Low-Medium</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Medium-High</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Depends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Depends</a:t>
                      </a:r>
                      <a:endParaRPr lang="nl-NL" sz="1200" b="0" dirty="0">
                        <a:solidFill>
                          <a:schemeClr val="tx1"/>
                        </a:solidFill>
                      </a:endParaRPr>
                    </a:p>
                  </a:txBody>
                  <a:tcPr marL="12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5" name="TextBox 4">
            <a:hlinkClick r:id="rId8" action="ppaction://hlinksldjump"/>
            <a:extLst>
              <a:ext uri="{FF2B5EF4-FFF2-40B4-BE49-F238E27FC236}">
                <a16:creationId xmlns:a16="http://schemas.microsoft.com/office/drawing/2014/main" id="{675E1870-5BF3-B9DF-BFE0-25F6C6F8920C}"/>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9" action="ppaction://hlinksldjump"/>
            <a:extLst>
              <a:ext uri="{FF2B5EF4-FFF2-40B4-BE49-F238E27FC236}">
                <a16:creationId xmlns:a16="http://schemas.microsoft.com/office/drawing/2014/main" id="{71CBA163-96D3-6A0F-9F7A-21687FECFF14}"/>
              </a:ext>
            </a:extLst>
          </p:cNvPr>
          <p:cNvSpPr txBox="1"/>
          <p:nvPr/>
        </p:nvSpPr>
        <p:spPr>
          <a:xfrm>
            <a:off x="4471539"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0" action="ppaction://hlinksldjump"/>
            <a:extLst>
              <a:ext uri="{FF2B5EF4-FFF2-40B4-BE49-F238E27FC236}">
                <a16:creationId xmlns:a16="http://schemas.microsoft.com/office/drawing/2014/main" id="{ADC160BB-7EB3-41D5-F8D9-D7EB96BF3FD5}"/>
              </a:ext>
            </a:extLst>
          </p:cNvPr>
          <p:cNvSpPr txBox="1"/>
          <p:nvPr/>
        </p:nvSpPr>
        <p:spPr>
          <a:xfrm>
            <a:off x="5944569"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1" action="ppaction://hlinksldjump"/>
            <a:extLst>
              <a:ext uri="{FF2B5EF4-FFF2-40B4-BE49-F238E27FC236}">
                <a16:creationId xmlns:a16="http://schemas.microsoft.com/office/drawing/2014/main" id="{07DC9210-2B2B-3F6A-3D11-48788FD9F1D6}"/>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DEA0CE78-9FFA-1E76-B6FA-3925A3BD1BF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AFE571EF-2C0F-0775-E548-5F543C655A26}"/>
              </a:ext>
            </a:extLst>
          </p:cNvPr>
          <p:cNvSpPr>
            <a:spLocks noGrp="1"/>
          </p:cNvSpPr>
          <p:nvPr>
            <p:ph type="sldNum" sz="quarter" idx="11"/>
          </p:nvPr>
        </p:nvSpPr>
        <p:spPr/>
        <p:txBody>
          <a:bodyPr/>
          <a:lstStyle/>
          <a:p>
            <a:fld id="{F25965E0-7062-474C-8671-DB3A3CE669B0}" type="slidenum">
              <a:rPr lang="nl-NL" smtClean="0"/>
              <a:pPr/>
              <a:t>87</a:t>
            </a:fld>
            <a:endParaRPr lang="nl-NL" dirty="0"/>
          </a:p>
        </p:txBody>
      </p:sp>
    </p:spTree>
    <p:extLst>
      <p:ext uri="{BB962C8B-B14F-4D97-AF65-F5344CB8AC3E}">
        <p14:creationId xmlns:p14="http://schemas.microsoft.com/office/powerpoint/2010/main" val="35387697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16960D5-76F0-FA4F-4538-E824C6C06C34}"/>
              </a:ext>
            </a:extLst>
          </p:cNvPr>
          <p:cNvSpPr>
            <a:spLocks noGrp="1"/>
          </p:cNvSpPr>
          <p:nvPr>
            <p:ph type="body" sz="quarter" idx="10"/>
          </p:nvPr>
        </p:nvSpPr>
        <p:spPr/>
        <p:txBody>
          <a:bodyPr/>
          <a:lstStyle/>
          <a:p>
            <a:pPr lvl="1">
              <a:buClr>
                <a:schemeClr val="accent1"/>
              </a:buClr>
            </a:pPr>
            <a:r>
              <a:rPr lang="en-US" dirty="0"/>
              <a:t>Surveys are a cost-effective way of gathering information from many individuals or entities on attitudes, beliefs and self-reported behaviors (consumers, restaurants, farmers).</a:t>
            </a:r>
          </a:p>
          <a:p>
            <a:pPr lvl="1">
              <a:buClr>
                <a:schemeClr val="accent1"/>
              </a:buClr>
            </a:pPr>
            <a:r>
              <a:rPr lang="en-US" dirty="0"/>
              <a:t>Can gather data on otherwise difficult-to-measure material flows</a:t>
            </a:r>
          </a:p>
          <a:p>
            <a:pPr lvl="1">
              <a:buClr>
                <a:schemeClr val="accent1"/>
              </a:buClr>
            </a:pPr>
            <a:r>
              <a:rPr lang="en-US" dirty="0"/>
              <a:t>Typically, surveys show underestimated figures of FLW</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Remarks: Surveys/interviews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2550B7E0-DC05-933C-61CF-E12BCE4C6D53}"/>
              </a:ext>
            </a:extLst>
          </p:cNvPr>
          <p:cNvSpPr txBox="1"/>
          <p:nvPr/>
        </p:nvSpPr>
        <p:spPr>
          <a:xfrm>
            <a:off x="2555875"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7A5682BC-C845-F716-C46F-E133BC6D9D30}"/>
              </a:ext>
            </a:extLst>
          </p:cNvPr>
          <p:cNvSpPr txBox="1"/>
          <p:nvPr/>
        </p:nvSpPr>
        <p:spPr>
          <a:xfrm>
            <a:off x="4469451"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E1451826-CE7A-9CAF-7419-BA77ECFF40B1}"/>
              </a:ext>
            </a:extLst>
          </p:cNvPr>
          <p:cNvSpPr txBox="1"/>
          <p:nvPr/>
        </p:nvSpPr>
        <p:spPr>
          <a:xfrm>
            <a:off x="5942481"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66540B03-1260-62B0-61D8-7AAD8E73AA41}"/>
              </a:ext>
            </a:extLst>
          </p:cNvPr>
          <p:cNvSpPr txBox="1"/>
          <p:nvPr/>
        </p:nvSpPr>
        <p:spPr>
          <a:xfrm>
            <a:off x="7692338" y="225576"/>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82A08022-610F-86B4-9063-F941CC0B53B1}"/>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B060CA5D-5742-92A3-2829-05CFD3DB2100}"/>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24137042-24ED-6808-F757-51E54D9142BC}"/>
              </a:ext>
            </a:extLst>
          </p:cNvPr>
          <p:cNvSpPr>
            <a:spLocks noGrp="1"/>
          </p:cNvSpPr>
          <p:nvPr>
            <p:ph type="sldNum" sz="quarter" idx="11"/>
          </p:nvPr>
        </p:nvSpPr>
        <p:spPr/>
        <p:txBody>
          <a:bodyPr/>
          <a:lstStyle/>
          <a:p>
            <a:fld id="{F25965E0-7062-474C-8671-DB3A3CE669B0}" type="slidenum">
              <a:rPr lang="nl-NL" smtClean="0"/>
              <a:pPr/>
              <a:t>88</a:t>
            </a:fld>
            <a:endParaRPr lang="nl-NL" dirty="0"/>
          </a:p>
        </p:txBody>
      </p:sp>
    </p:spTree>
    <p:extLst>
      <p:ext uri="{BB962C8B-B14F-4D97-AF65-F5344CB8AC3E}">
        <p14:creationId xmlns:p14="http://schemas.microsoft.com/office/powerpoint/2010/main" val="32523105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22E2AC2-D866-1F75-F9CA-9F755C064E32}"/>
              </a:ext>
            </a:extLst>
          </p:cNvPr>
          <p:cNvSpPr>
            <a:spLocks noGrp="1"/>
          </p:cNvSpPr>
          <p:nvPr>
            <p:ph type="body" sz="quarter" idx="10"/>
          </p:nvPr>
        </p:nvSpPr>
        <p:spPr/>
        <p:txBody>
          <a:bodyPr/>
          <a:lstStyle/>
          <a:p>
            <a:r>
              <a:rPr lang="en-US" dirty="0"/>
              <a:t>Waste composition analysis is a process of physically separating, weighing and categorizing waste. It can be used both to determine total amounts of FLW and to categorize the different types of foods that have been discarded (e.g., fruits, vegetables, meat), or distinguish between food and inedible parts.</a:t>
            </a:r>
          </a:p>
          <a:p>
            <a:r>
              <a:rPr lang="en-US" b="1" dirty="0"/>
              <a:t>Example: </a:t>
            </a:r>
            <a:br>
              <a:rPr lang="en-US" b="1" dirty="0"/>
            </a:br>
            <a:r>
              <a:rPr lang="en-US" dirty="0"/>
              <a:t>typically used for household FLW analysis, to see what categories and/or products are wasted the most by consumers. Campaigns can be started based on these results.</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Method description: Waste composition analysis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226FC965-E654-5CDB-BA80-D527DD992D44}"/>
              </a:ext>
            </a:extLst>
          </p:cNvPr>
          <p:cNvSpPr txBox="1"/>
          <p:nvPr/>
        </p:nvSpPr>
        <p:spPr>
          <a:xfrm>
            <a:off x="2557963"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6" name="TextBox 15">
            <a:hlinkClick r:id="rId9" action="ppaction://hlinksldjump"/>
            <a:extLst>
              <a:ext uri="{FF2B5EF4-FFF2-40B4-BE49-F238E27FC236}">
                <a16:creationId xmlns:a16="http://schemas.microsoft.com/office/drawing/2014/main" id="{44E8D0BF-A2E2-B954-427A-F7F524828170}"/>
              </a:ext>
            </a:extLst>
          </p:cNvPr>
          <p:cNvSpPr txBox="1"/>
          <p:nvPr/>
        </p:nvSpPr>
        <p:spPr>
          <a:xfrm>
            <a:off x="4471539" y="225577"/>
            <a:ext cx="1447037"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7" name="TextBox 16">
            <a:hlinkClick r:id="rId10" action="ppaction://hlinksldjump"/>
            <a:extLst>
              <a:ext uri="{FF2B5EF4-FFF2-40B4-BE49-F238E27FC236}">
                <a16:creationId xmlns:a16="http://schemas.microsoft.com/office/drawing/2014/main" id="{4A713D1D-0B1C-963C-01FE-FECBE36DD6DE}"/>
              </a:ext>
            </a:extLst>
          </p:cNvPr>
          <p:cNvSpPr txBox="1"/>
          <p:nvPr/>
        </p:nvSpPr>
        <p:spPr>
          <a:xfrm>
            <a:off x="5944569" y="225577"/>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TextBox 4">
            <a:hlinkClick r:id="rId11" action="ppaction://hlinksldjump"/>
            <a:extLst>
              <a:ext uri="{FF2B5EF4-FFF2-40B4-BE49-F238E27FC236}">
                <a16:creationId xmlns:a16="http://schemas.microsoft.com/office/drawing/2014/main" id="{8C7ABCFA-BAD4-D2CA-1452-9E2E4C2AEE2A}"/>
              </a:ext>
            </a:extLst>
          </p:cNvPr>
          <p:cNvSpPr txBox="1"/>
          <p:nvPr/>
        </p:nvSpPr>
        <p:spPr>
          <a:xfrm>
            <a:off x="7694426"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12" action="ppaction://hlinksldjump"/>
            <a:extLst>
              <a:ext uri="{FF2B5EF4-FFF2-40B4-BE49-F238E27FC236}">
                <a16:creationId xmlns:a16="http://schemas.microsoft.com/office/drawing/2014/main" id="{11F0FA51-F0B6-5BE3-881B-E967FE48B0C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855E8E17-D576-CF9F-F46D-BDF3B91CF538}"/>
              </a:ext>
            </a:extLst>
          </p:cNvPr>
          <p:cNvSpPr>
            <a:spLocks noGrp="1"/>
          </p:cNvSpPr>
          <p:nvPr>
            <p:ph type="sldNum" sz="quarter" idx="11"/>
          </p:nvPr>
        </p:nvSpPr>
        <p:spPr/>
        <p:txBody>
          <a:bodyPr/>
          <a:lstStyle/>
          <a:p>
            <a:fld id="{F25965E0-7062-474C-8671-DB3A3CE669B0}" type="slidenum">
              <a:rPr lang="nl-NL" smtClean="0"/>
              <a:pPr/>
              <a:t>89</a:t>
            </a:fld>
            <a:endParaRPr lang="nl-NL" dirty="0"/>
          </a:p>
        </p:txBody>
      </p:sp>
    </p:spTree>
    <p:extLst>
      <p:ext uri="{BB962C8B-B14F-4D97-AF65-F5344CB8AC3E}">
        <p14:creationId xmlns:p14="http://schemas.microsoft.com/office/powerpoint/2010/main" val="3182617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pPr lvl="1"/>
            <a:r>
              <a:rPr lang="en-US" dirty="0"/>
              <a:t>In September 2015 at the United Nations General Assembly, countries of the world formally adopted a set of 17 Sustainable Development Goals (SDGs).</a:t>
            </a:r>
          </a:p>
          <a:p>
            <a:pPr lvl="1"/>
            <a:r>
              <a:rPr lang="en-US" dirty="0"/>
              <a:t>SDG 12.3 is about Food Loss and Waste</a:t>
            </a:r>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GB" dirty="0"/>
              <a:t>External: SDG 12.3</a:t>
            </a:r>
          </a:p>
        </p:txBody>
      </p:sp>
      <p:sp>
        <p:nvSpPr>
          <p:cNvPr id="8" name="Rechthoek 7">
            <a:hlinkClick r:id="rId2" action="ppaction://hlinksldjump"/>
            <a:extLst>
              <a:ext uri="{FF2B5EF4-FFF2-40B4-BE49-F238E27FC236}">
                <a16:creationId xmlns:a16="http://schemas.microsoft.com/office/drawing/2014/main" id="{0B085290-D4C7-D585-A28D-471655A80F78}"/>
              </a:ext>
            </a:extLst>
          </p:cNvPr>
          <p:cNvSpPr/>
          <p:nvPr/>
        </p:nvSpPr>
        <p:spPr>
          <a:xfrm>
            <a:off x="381000" y="164862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5FFB55B-DA2F-B949-6388-D1C0562B646D}"/>
              </a:ext>
            </a:extLst>
          </p:cNvPr>
          <p:cNvSpPr/>
          <p:nvPr/>
        </p:nvSpPr>
        <p:spPr>
          <a:xfrm>
            <a:off x="381000" y="2141419"/>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6F467DFF-0443-3C00-9AD2-C765745A5381}"/>
              </a:ext>
            </a:extLst>
          </p:cNvPr>
          <p:cNvSpPr/>
          <p:nvPr/>
        </p:nvSpPr>
        <p:spPr>
          <a:xfrm>
            <a:off x="381000" y="39888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en-GB"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GB"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4" name="Vrije vorm: vorm 13">
            <a:hlinkClick r:id="rId5" action="ppaction://hlinksldjump"/>
            <a:extLst>
              <a:ext uri="{FF2B5EF4-FFF2-40B4-BE49-F238E27FC236}">
                <a16:creationId xmlns:a16="http://schemas.microsoft.com/office/drawing/2014/main" id="{B5FB3995-7741-CAC7-3967-0EBEB755B589}"/>
              </a:ext>
            </a:extLst>
          </p:cNvPr>
          <p:cNvSpPr/>
          <p:nvPr/>
        </p:nvSpPr>
        <p:spPr>
          <a:xfrm>
            <a:off x="2574390" y="245102"/>
            <a:ext cx="1108005"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EU regulation</a:t>
            </a:r>
          </a:p>
        </p:txBody>
      </p:sp>
      <p:sp>
        <p:nvSpPr>
          <p:cNvPr id="16" name="Vrije vorm: vorm 15">
            <a:hlinkClick r:id="rId6" action="ppaction://hlinksldjump"/>
            <a:extLst>
              <a:ext uri="{FF2B5EF4-FFF2-40B4-BE49-F238E27FC236}">
                <a16:creationId xmlns:a16="http://schemas.microsoft.com/office/drawing/2014/main" id="{5EAF68FA-E1E5-B00C-B913-86625D8B0447}"/>
              </a:ext>
            </a:extLst>
          </p:cNvPr>
          <p:cNvSpPr/>
          <p:nvPr/>
        </p:nvSpPr>
        <p:spPr>
          <a:xfrm>
            <a:off x="4649128" y="245102"/>
            <a:ext cx="1204202"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NL government</a:t>
            </a:r>
          </a:p>
        </p:txBody>
      </p:sp>
      <p:sp>
        <p:nvSpPr>
          <p:cNvPr id="35" name="Vrije vorm: vorm 34">
            <a:hlinkClick r:id="rId7" action="ppaction://hlinksldjump"/>
            <a:extLst>
              <a:ext uri="{FF2B5EF4-FFF2-40B4-BE49-F238E27FC236}">
                <a16:creationId xmlns:a16="http://schemas.microsoft.com/office/drawing/2014/main" id="{6032A3FC-E308-3142-7B52-F513E61A3FE3}"/>
              </a:ext>
            </a:extLst>
          </p:cNvPr>
          <p:cNvSpPr/>
          <p:nvPr/>
        </p:nvSpPr>
        <p:spPr>
          <a:xfrm>
            <a:off x="3732066" y="245102"/>
            <a:ext cx="867391"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SDG 12.3</a:t>
            </a:r>
          </a:p>
        </p:txBody>
      </p:sp>
      <p:sp>
        <p:nvSpPr>
          <p:cNvPr id="15" name="Rechthoek 6">
            <a:hlinkClick r:id="rId8" action="ppaction://hlinksldjump"/>
            <a:extLst>
              <a:ext uri="{FF2B5EF4-FFF2-40B4-BE49-F238E27FC236}">
                <a16:creationId xmlns:a16="http://schemas.microsoft.com/office/drawing/2014/main" id="{BEA5F3CB-E173-EF15-B1B4-296ADC559DB2}"/>
              </a:ext>
            </a:extLst>
          </p:cNvPr>
          <p:cNvSpPr/>
          <p:nvPr/>
        </p:nvSpPr>
        <p:spPr>
          <a:xfrm>
            <a:off x="381000" y="1157951"/>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Vrije vorm: vorm 16">
            <a:hlinkClick r:id="rId9" action="ppaction://hlinksldjump"/>
            <a:extLst>
              <a:ext uri="{FF2B5EF4-FFF2-40B4-BE49-F238E27FC236}">
                <a16:creationId xmlns:a16="http://schemas.microsoft.com/office/drawing/2014/main" id="{E3F7CAA9-C6E2-FA2E-F3C9-10958B491985}"/>
              </a:ext>
            </a:extLst>
          </p:cNvPr>
          <p:cNvSpPr/>
          <p:nvPr/>
        </p:nvSpPr>
        <p:spPr>
          <a:xfrm>
            <a:off x="5903001" y="245102"/>
            <a:ext cx="1008000" cy="27432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Own goal(s)</a:t>
            </a:r>
          </a:p>
        </p:txBody>
      </p:sp>
      <p:sp>
        <p:nvSpPr>
          <p:cNvPr id="18" name="Vrije vorm: vorm 23">
            <a:hlinkClick r:id="rId10" action="ppaction://hlinksldjump"/>
            <a:extLst>
              <a:ext uri="{FF2B5EF4-FFF2-40B4-BE49-F238E27FC236}">
                <a16:creationId xmlns:a16="http://schemas.microsoft.com/office/drawing/2014/main" id="{55C34CBD-1772-6FE9-2B7E-478DC7568E48}"/>
              </a:ext>
            </a:extLst>
          </p:cNvPr>
          <p:cNvSpPr/>
          <p:nvPr/>
        </p:nvSpPr>
        <p:spPr>
          <a:xfrm>
            <a:off x="3492000" y="556887"/>
            <a:ext cx="498767"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Goal</a:t>
            </a:r>
          </a:p>
        </p:txBody>
      </p:sp>
      <p:sp>
        <p:nvSpPr>
          <p:cNvPr id="19" name="Vrije vorm: vorm 29">
            <a:hlinkClick r:id="rId7" action="ppaction://hlinksldjump"/>
            <a:extLst>
              <a:ext uri="{FF2B5EF4-FFF2-40B4-BE49-F238E27FC236}">
                <a16:creationId xmlns:a16="http://schemas.microsoft.com/office/drawing/2014/main" id="{23F322D0-A19C-EA51-AFD8-E7E3718AD13E}"/>
              </a:ext>
            </a:extLst>
          </p:cNvPr>
          <p:cNvSpPr/>
          <p:nvPr/>
        </p:nvSpPr>
        <p:spPr>
          <a:xfrm>
            <a:off x="2581591" y="556887"/>
            <a:ext cx="869276" cy="201168"/>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Introduction</a:t>
            </a:r>
          </a:p>
        </p:txBody>
      </p:sp>
      <p:sp>
        <p:nvSpPr>
          <p:cNvPr id="17" name="Pijl: vijfhoek 17">
            <a:hlinkClick r:id="rId11" action="ppaction://hlinksldjump"/>
            <a:extLst>
              <a:ext uri="{FF2B5EF4-FFF2-40B4-BE49-F238E27FC236}">
                <a16:creationId xmlns:a16="http://schemas.microsoft.com/office/drawing/2014/main" id="{714A5285-B5A3-5D34-1705-AE1854C83422}"/>
              </a:ext>
            </a:extLst>
          </p:cNvPr>
          <p:cNvSpPr/>
          <p:nvPr/>
        </p:nvSpPr>
        <p:spPr>
          <a:xfrm>
            <a:off x="381600" y="169200"/>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20" name="Rechthoek 6">
            <a:hlinkClick r:id="rId12" action="ppaction://hlinksldjump"/>
            <a:extLst>
              <a:ext uri="{FF2B5EF4-FFF2-40B4-BE49-F238E27FC236}">
                <a16:creationId xmlns:a16="http://schemas.microsoft.com/office/drawing/2014/main" id="{3504439D-12A5-0D3F-2101-612DDE2BBE01}"/>
              </a:ext>
            </a:extLst>
          </p:cNvPr>
          <p:cNvSpPr/>
          <p:nvPr/>
        </p:nvSpPr>
        <p:spPr>
          <a:xfrm>
            <a:off x="381600" y="662400"/>
            <a:ext cx="1807200" cy="36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E3C9B2FF-9C71-22BA-2FDF-21954E1E8EC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4" name="TextBox 3">
            <a:hlinkClick r:id="rId13" action="ppaction://hlinksldjump"/>
            <a:extLst>
              <a:ext uri="{FF2B5EF4-FFF2-40B4-BE49-F238E27FC236}">
                <a16:creationId xmlns:a16="http://schemas.microsoft.com/office/drawing/2014/main" id="{531B9D1B-20B2-86A5-AA56-5DA8543CC56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3"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B766CE6B-557C-6942-C812-28CACD7CE3BA}"/>
              </a:ext>
            </a:extLst>
          </p:cNvPr>
          <p:cNvSpPr>
            <a:spLocks noGrp="1"/>
          </p:cNvSpPr>
          <p:nvPr>
            <p:ph type="sldNum" sz="quarter" idx="11"/>
          </p:nvPr>
        </p:nvSpPr>
        <p:spPr/>
        <p:txBody>
          <a:bodyPr/>
          <a:lstStyle/>
          <a:p>
            <a:fld id="{F25965E0-7062-474C-8671-DB3A3CE669B0}" type="slidenum">
              <a:rPr lang="nl-NL" smtClean="0"/>
              <a:pPr/>
              <a:t>9</a:t>
            </a:fld>
            <a:endParaRPr lang="nl-NL" dirty="0"/>
          </a:p>
        </p:txBody>
      </p:sp>
    </p:spTree>
    <p:extLst>
      <p:ext uri="{BB962C8B-B14F-4D97-AF65-F5344CB8AC3E}">
        <p14:creationId xmlns:p14="http://schemas.microsoft.com/office/powerpoint/2010/main" val="12988981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6055726" cy="335963"/>
          </a:xfrm>
        </p:spPr>
        <p:txBody>
          <a:bodyPr/>
          <a:lstStyle/>
          <a:p>
            <a:r>
              <a:rPr lang="en-GB" dirty="0"/>
              <a:t>Method characteristics: Waste composition analysis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graphicFrame>
        <p:nvGraphicFramePr>
          <p:cNvPr id="19" name="Table 19">
            <a:extLst>
              <a:ext uri="{FF2B5EF4-FFF2-40B4-BE49-F238E27FC236}">
                <a16:creationId xmlns:a16="http://schemas.microsoft.com/office/drawing/2014/main" id="{AF927F63-891C-3046-39A8-1446772BFE04}"/>
              </a:ext>
            </a:extLst>
          </p:cNvPr>
          <p:cNvGraphicFramePr>
            <a:graphicFrameLocks noGrp="1"/>
          </p:cNvGraphicFramePr>
          <p:nvPr>
            <p:extLst>
              <p:ext uri="{D42A27DB-BD31-4B8C-83A1-F6EECF244321}">
                <p14:modId xmlns:p14="http://schemas.microsoft.com/office/powerpoint/2010/main" val="3710677496"/>
              </p:ext>
            </p:extLst>
          </p:nvPr>
        </p:nvGraphicFramePr>
        <p:xfrm>
          <a:off x="2808288" y="1527175"/>
          <a:ext cx="5655312" cy="2402577"/>
        </p:xfrm>
        <a:graphic>
          <a:graphicData uri="http://schemas.openxmlformats.org/drawingml/2006/table">
            <a:tbl>
              <a:tblPr firstRow="1" bandRow="1">
                <a:tableStyleId>{E8034E78-7F5D-4C2E-B375-FC64B27BC917}</a:tableStyleId>
              </a:tblPr>
              <a:tblGrid>
                <a:gridCol w="4192835">
                  <a:extLst>
                    <a:ext uri="{9D8B030D-6E8A-4147-A177-3AD203B41FA5}">
                      <a16:colId xmlns:a16="http://schemas.microsoft.com/office/drawing/2014/main" val="2436270595"/>
                    </a:ext>
                  </a:extLst>
                </a:gridCol>
                <a:gridCol w="1462477">
                  <a:extLst>
                    <a:ext uri="{9D8B030D-6E8A-4147-A177-3AD203B41FA5}">
                      <a16:colId xmlns:a16="http://schemas.microsoft.com/office/drawing/2014/main" val="2217272462"/>
                    </a:ext>
                  </a:extLst>
                </a:gridCol>
              </a:tblGrid>
              <a:tr h="277911">
                <a:tc>
                  <a:txBody>
                    <a:bodyPr/>
                    <a:lstStyle/>
                    <a:p>
                      <a:r>
                        <a:rPr lang="en-GB" sz="1200" b="1" dirty="0">
                          <a:solidFill>
                            <a:schemeClr val="bg1"/>
                          </a:solidFill>
                        </a:rPr>
                        <a:t>Characteristics</a:t>
                      </a:r>
                      <a:endParaRPr lang="nl-NL" sz="1200" b="1"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Answer</a:t>
                      </a:r>
                      <a:endParaRPr lang="nl-NL"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56653720"/>
                  </a:ext>
                </a:extLst>
              </a:tr>
              <a:tr h="277911">
                <a:tc>
                  <a:txBody>
                    <a:bodyPr/>
                    <a:lstStyle/>
                    <a:p>
                      <a:r>
                        <a:rPr lang="en-GB" sz="1200" b="0" dirty="0">
                          <a:solidFill>
                            <a:schemeClr val="tx1"/>
                          </a:solidFill>
                        </a:rPr>
                        <a:t>Direct access to FLW needed?</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61296"/>
                  </a:ext>
                </a:extLst>
              </a:tr>
              <a:tr h="277911">
                <a:tc>
                  <a:txBody>
                    <a:bodyPr/>
                    <a:lstStyle/>
                    <a:p>
                      <a:r>
                        <a:rPr lang="en-GB" sz="1200" b="0" dirty="0">
                          <a:solidFill>
                            <a:schemeClr val="tx1"/>
                          </a:solidFill>
                        </a:rPr>
                        <a:t>Level of accuracy?</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High</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840331"/>
                  </a:ext>
                </a:extLst>
              </a:tr>
              <a:tr h="277911">
                <a:tc>
                  <a:txBody>
                    <a:bodyPr/>
                    <a:lstStyle/>
                    <a:p>
                      <a:r>
                        <a:rPr lang="en-GB" sz="1200" b="0" dirty="0">
                          <a:solidFill>
                            <a:schemeClr val="tx1"/>
                          </a:solidFill>
                        </a:rPr>
                        <a:t>Track causes?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376161"/>
                  </a:ext>
                </a:extLst>
              </a:tr>
              <a:tr h="277911">
                <a:tc>
                  <a:txBody>
                    <a:bodyPr/>
                    <a:lstStyle/>
                    <a:p>
                      <a:r>
                        <a:rPr lang="en-GB" sz="1200" b="0" dirty="0">
                          <a:solidFill>
                            <a:schemeClr val="tx1"/>
                          </a:solidFill>
                        </a:rPr>
                        <a:t>Required resources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High</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459545"/>
                  </a:ext>
                </a:extLst>
              </a:tr>
              <a:tr h="277911">
                <a:tc>
                  <a:txBody>
                    <a:bodyPr/>
                    <a:lstStyle/>
                    <a:p>
                      <a:r>
                        <a:rPr lang="en-GB" sz="1200" b="0" dirty="0">
                          <a:solidFill>
                            <a:schemeClr val="tx1"/>
                          </a:solidFill>
                        </a:rPr>
                        <a:t>Handle mixed FLW?</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Yes</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9059828"/>
                  </a:ext>
                </a:extLst>
              </a:tr>
              <a:tr h="277911">
                <a:tc>
                  <a:txBody>
                    <a:bodyPr/>
                    <a:lstStyle/>
                    <a:p>
                      <a:r>
                        <a:rPr lang="en-GB" sz="1200" b="0" dirty="0">
                          <a:solidFill>
                            <a:schemeClr val="tx1"/>
                          </a:solidFill>
                        </a:rPr>
                        <a:t>Records FLW available?</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26467"/>
                  </a:ext>
                </a:extLst>
              </a:tr>
              <a:tr h="277911">
                <a:tc>
                  <a:txBody>
                    <a:bodyPr/>
                    <a:lstStyle/>
                    <a:p>
                      <a:r>
                        <a:rPr lang="en-US" sz="1200" b="0" dirty="0">
                          <a:solidFill>
                            <a:schemeClr val="tx1"/>
                          </a:solidFill>
                        </a:rPr>
                        <a:t>Are inputs and outputs recorded that could be used for inferring the amount of FLW? </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No</a:t>
                      </a:r>
                      <a:endParaRPr lang="nl-NL"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078935"/>
                  </a:ext>
                </a:extLst>
              </a:tr>
            </a:tbl>
          </a:graphicData>
        </a:graphic>
      </p:graphicFrame>
      <p:sp>
        <p:nvSpPr>
          <p:cNvPr id="5" name="TextBox 4">
            <a:hlinkClick r:id="rId8" action="ppaction://hlinksldjump"/>
            <a:extLst>
              <a:ext uri="{FF2B5EF4-FFF2-40B4-BE49-F238E27FC236}">
                <a16:creationId xmlns:a16="http://schemas.microsoft.com/office/drawing/2014/main" id="{F208C024-3C83-28E8-F1A1-297416368223}"/>
              </a:ext>
            </a:extLst>
          </p:cNvPr>
          <p:cNvSpPr txBox="1"/>
          <p:nvPr/>
        </p:nvSpPr>
        <p:spPr>
          <a:xfrm>
            <a:off x="2556150" y="225773"/>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8" name="TextBox 17">
            <a:hlinkClick r:id="rId9" action="ppaction://hlinksldjump"/>
            <a:extLst>
              <a:ext uri="{FF2B5EF4-FFF2-40B4-BE49-F238E27FC236}">
                <a16:creationId xmlns:a16="http://schemas.microsoft.com/office/drawing/2014/main" id="{2F0B55AF-77C1-8C03-A340-749438EB73C0}"/>
              </a:ext>
            </a:extLst>
          </p:cNvPr>
          <p:cNvSpPr txBox="1"/>
          <p:nvPr/>
        </p:nvSpPr>
        <p:spPr>
          <a:xfrm>
            <a:off x="4469726" y="225577"/>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0" action="ppaction://hlinksldjump"/>
            <a:extLst>
              <a:ext uri="{FF2B5EF4-FFF2-40B4-BE49-F238E27FC236}">
                <a16:creationId xmlns:a16="http://schemas.microsoft.com/office/drawing/2014/main" id="{CDF93DA9-0808-9AE0-88EC-35A5A7DA5A1F}"/>
              </a:ext>
            </a:extLst>
          </p:cNvPr>
          <p:cNvSpPr txBox="1"/>
          <p:nvPr/>
        </p:nvSpPr>
        <p:spPr>
          <a:xfrm>
            <a:off x="5942756" y="225577"/>
            <a:ext cx="1723863"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2" name="TextBox 21">
            <a:hlinkClick r:id="rId11" action="ppaction://hlinksldjump"/>
            <a:extLst>
              <a:ext uri="{FF2B5EF4-FFF2-40B4-BE49-F238E27FC236}">
                <a16:creationId xmlns:a16="http://schemas.microsoft.com/office/drawing/2014/main" id="{C27A153E-8475-A0F2-4481-AA3AF77F79BF}"/>
              </a:ext>
            </a:extLst>
          </p:cNvPr>
          <p:cNvSpPr txBox="1"/>
          <p:nvPr/>
        </p:nvSpPr>
        <p:spPr>
          <a:xfrm>
            <a:off x="7692613" y="225576"/>
            <a:ext cx="777126"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12" action="ppaction://hlinksldjump"/>
            <a:extLst>
              <a:ext uri="{FF2B5EF4-FFF2-40B4-BE49-F238E27FC236}">
                <a16:creationId xmlns:a16="http://schemas.microsoft.com/office/drawing/2014/main" id="{D82EF280-6785-F517-7FD3-D594A241F476}"/>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B45B04C9-1CB0-6839-4E41-2DCC5B875A7B}"/>
              </a:ext>
            </a:extLst>
          </p:cNvPr>
          <p:cNvSpPr>
            <a:spLocks noGrp="1"/>
          </p:cNvSpPr>
          <p:nvPr>
            <p:ph type="sldNum" sz="quarter" idx="11"/>
          </p:nvPr>
        </p:nvSpPr>
        <p:spPr/>
        <p:txBody>
          <a:bodyPr/>
          <a:lstStyle/>
          <a:p>
            <a:fld id="{F25965E0-7062-474C-8671-DB3A3CE669B0}" type="slidenum">
              <a:rPr lang="nl-NL" smtClean="0"/>
              <a:pPr/>
              <a:t>90</a:t>
            </a:fld>
            <a:endParaRPr lang="nl-NL" dirty="0"/>
          </a:p>
        </p:txBody>
      </p:sp>
    </p:spTree>
    <p:extLst>
      <p:ext uri="{BB962C8B-B14F-4D97-AF65-F5344CB8AC3E}">
        <p14:creationId xmlns:p14="http://schemas.microsoft.com/office/powerpoint/2010/main" val="19761268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3A9FABE-2C30-7C9B-6BC9-471E106F16C2}"/>
              </a:ext>
            </a:extLst>
          </p:cNvPr>
          <p:cNvSpPr>
            <a:spLocks noGrp="1"/>
          </p:cNvSpPr>
          <p:nvPr>
            <p:ph type="body" sz="quarter" idx="10"/>
          </p:nvPr>
        </p:nvSpPr>
        <p:spPr/>
        <p:txBody>
          <a:bodyPr/>
          <a:lstStyle/>
          <a:p>
            <a:pPr lvl="1">
              <a:buClr>
                <a:schemeClr val="accent1"/>
              </a:buClr>
            </a:pPr>
            <a:r>
              <a:rPr lang="en-US" dirty="0"/>
              <a:t>The level of detail gives the opportunity to derive data on other environmental indicators like GHG-emission</a:t>
            </a:r>
          </a:p>
          <a:p>
            <a:pPr lvl="1">
              <a:buClr>
                <a:schemeClr val="accent1"/>
              </a:buClr>
            </a:pPr>
            <a:r>
              <a:rPr lang="en-US" dirty="0"/>
              <a:t>In fact, in case of mixed FLW, it is the only reliable way to collect FLW data </a:t>
            </a:r>
            <a:br>
              <a:rPr lang="en-US" dirty="0"/>
            </a:br>
            <a:r>
              <a:rPr lang="en-US" dirty="0"/>
              <a:t>on a deeper level than ‘food total’ or ‘organic total’</a:t>
            </a:r>
          </a:p>
          <a:p>
            <a:pPr lvl="1">
              <a:buClr>
                <a:schemeClr val="accent1"/>
              </a:buClr>
            </a:pPr>
            <a:r>
              <a:rPr lang="en-US" dirty="0"/>
              <a:t>There are technological devices that support this kind of FLW analysis </a:t>
            </a:r>
            <a:br>
              <a:rPr lang="en-US" dirty="0"/>
            </a:br>
            <a:r>
              <a:rPr lang="en-US" dirty="0"/>
              <a:t>(e.g. </a:t>
            </a:r>
            <a:r>
              <a:rPr lang="en-US" dirty="0" err="1"/>
              <a:t>Leanpath</a:t>
            </a:r>
            <a:r>
              <a:rPr lang="en-US" dirty="0"/>
              <a:t>)</a:t>
            </a:r>
          </a:p>
          <a:p>
            <a:endParaRPr lang="en-US"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GB" dirty="0"/>
              <a:t>Remarks: Waste composition analysis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18" name="TextBox 17">
            <a:hlinkClick r:id="rId8" action="ppaction://hlinksldjump"/>
            <a:extLst>
              <a:ext uri="{FF2B5EF4-FFF2-40B4-BE49-F238E27FC236}">
                <a16:creationId xmlns:a16="http://schemas.microsoft.com/office/drawing/2014/main" id="{BBC181C1-3CB9-04D2-8631-F8C0123424F9}"/>
              </a:ext>
            </a:extLst>
          </p:cNvPr>
          <p:cNvSpPr txBox="1"/>
          <p:nvPr/>
        </p:nvSpPr>
        <p:spPr>
          <a:xfrm>
            <a:off x="2557963" y="232194"/>
            <a:ext cx="188758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Methodologies overview</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9" name="TextBox 18">
            <a:hlinkClick r:id="rId9" action="ppaction://hlinksldjump"/>
            <a:extLst>
              <a:ext uri="{FF2B5EF4-FFF2-40B4-BE49-F238E27FC236}">
                <a16:creationId xmlns:a16="http://schemas.microsoft.com/office/drawing/2014/main" id="{9D98FC38-6CB2-DE92-F2F0-07029A2EF006}"/>
              </a:ext>
            </a:extLst>
          </p:cNvPr>
          <p:cNvSpPr txBox="1"/>
          <p:nvPr/>
        </p:nvSpPr>
        <p:spPr>
          <a:xfrm>
            <a:off x="4471539" y="231998"/>
            <a:ext cx="1447037"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description</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0" name="TextBox 19">
            <a:hlinkClick r:id="rId10" action="ppaction://hlinksldjump"/>
            <a:extLst>
              <a:ext uri="{FF2B5EF4-FFF2-40B4-BE49-F238E27FC236}">
                <a16:creationId xmlns:a16="http://schemas.microsoft.com/office/drawing/2014/main" id="{BA1AB33D-A372-7612-9EAC-DEBEA2D1F87F}"/>
              </a:ext>
            </a:extLst>
          </p:cNvPr>
          <p:cNvSpPr txBox="1"/>
          <p:nvPr/>
        </p:nvSpPr>
        <p:spPr>
          <a:xfrm>
            <a:off x="5944569" y="231998"/>
            <a:ext cx="1723863" cy="246221"/>
          </a:xfrm>
          <a:prstGeom prst="rect">
            <a:avLst/>
          </a:prstGeom>
          <a:solidFill>
            <a:srgbClr val="D5D2CA"/>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Method Characteristics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21" name="TextBox 20">
            <a:hlinkClick r:id="rId11" action="ppaction://hlinksldjump"/>
            <a:extLst>
              <a:ext uri="{FF2B5EF4-FFF2-40B4-BE49-F238E27FC236}">
                <a16:creationId xmlns:a16="http://schemas.microsoft.com/office/drawing/2014/main" id="{2950D3D0-9301-C9F0-702E-2BE1C48D34E8}"/>
              </a:ext>
            </a:extLst>
          </p:cNvPr>
          <p:cNvSpPr txBox="1"/>
          <p:nvPr/>
        </p:nvSpPr>
        <p:spPr>
          <a:xfrm>
            <a:off x="7694426" y="231997"/>
            <a:ext cx="777126" cy="246221"/>
          </a:xfrm>
          <a:prstGeom prst="rect">
            <a:avLst/>
          </a:prstGeom>
          <a:solidFill>
            <a:schemeClr val="accent1"/>
          </a:solidFill>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Remarks</a:t>
            </a:r>
            <a:endParaRPr kumimoji="0" lang="nl-NL" sz="10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4D279778-605C-908D-012A-6A883383FEA5}"/>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5" name="TextBox 4">
            <a:hlinkClick r:id="rId12" action="ppaction://hlinksldjump"/>
            <a:extLst>
              <a:ext uri="{FF2B5EF4-FFF2-40B4-BE49-F238E27FC236}">
                <a16:creationId xmlns:a16="http://schemas.microsoft.com/office/drawing/2014/main" id="{933777CD-266F-43BF-E8C5-75E2AC987032}"/>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2"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2C86BEE7-AD1B-72B1-2EF1-337F11EB26F1}"/>
              </a:ext>
            </a:extLst>
          </p:cNvPr>
          <p:cNvSpPr>
            <a:spLocks noGrp="1"/>
          </p:cNvSpPr>
          <p:nvPr>
            <p:ph type="sldNum" sz="quarter" idx="11"/>
          </p:nvPr>
        </p:nvSpPr>
        <p:spPr/>
        <p:txBody>
          <a:bodyPr/>
          <a:lstStyle/>
          <a:p>
            <a:fld id="{F25965E0-7062-474C-8671-DB3A3CE669B0}" type="slidenum">
              <a:rPr lang="nl-NL" smtClean="0"/>
              <a:pPr/>
              <a:t>91</a:t>
            </a:fld>
            <a:endParaRPr lang="nl-NL" dirty="0"/>
          </a:p>
        </p:txBody>
      </p:sp>
    </p:spTree>
    <p:extLst>
      <p:ext uri="{BB962C8B-B14F-4D97-AF65-F5344CB8AC3E}">
        <p14:creationId xmlns:p14="http://schemas.microsoft.com/office/powerpoint/2010/main" val="14360467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2085C80-A759-3920-E28B-1A3D083D13D8}"/>
              </a:ext>
            </a:extLst>
          </p:cNvPr>
          <p:cNvSpPr>
            <a:spLocks noGrp="1"/>
          </p:cNvSpPr>
          <p:nvPr>
            <p:ph type="body" sz="quarter" idx="10"/>
          </p:nvPr>
        </p:nvSpPr>
        <p:spPr>
          <a:xfrm>
            <a:off x="2707274" y="1983850"/>
            <a:ext cx="5855993" cy="1946928"/>
          </a:xfrm>
        </p:spPr>
        <p:txBody>
          <a:bodyPr/>
          <a:lstStyle/>
          <a:p>
            <a:pPr lvl="1">
              <a:buClr>
                <a:schemeClr val="accent1"/>
              </a:buClr>
            </a:pPr>
            <a:r>
              <a:rPr lang="en-US" dirty="0"/>
              <a:t>Considering all methods on pros and cons (see previous slides)</a:t>
            </a:r>
          </a:p>
          <a:p>
            <a:pPr lvl="1">
              <a:buClr>
                <a:schemeClr val="accent1"/>
              </a:buClr>
            </a:pPr>
            <a:r>
              <a:rPr lang="en-US" dirty="0"/>
              <a:t>Using the practical preferences per SCL as provided from</a:t>
            </a:r>
          </a:p>
          <a:p>
            <a:pPr lvl="1">
              <a:buClr>
                <a:schemeClr val="accent1"/>
              </a:buClr>
            </a:pPr>
            <a:r>
              <a:rPr lang="en-US" dirty="0"/>
              <a:t>Literature and practice</a:t>
            </a:r>
          </a:p>
          <a:p>
            <a:pPr lvl="1">
              <a:buClr>
                <a:schemeClr val="accent1"/>
              </a:buClr>
            </a:pPr>
            <a:r>
              <a:rPr lang="en-US" dirty="0"/>
              <a:t>Using the upgraded WRI decision tool for method selection in</a:t>
            </a:r>
          </a:p>
          <a:p>
            <a:pPr lvl="1">
              <a:buClr>
                <a:schemeClr val="accent1"/>
              </a:buClr>
            </a:pPr>
            <a:r>
              <a:rPr lang="en-US" dirty="0"/>
              <a:t>Relation to your own situation</a:t>
            </a:r>
          </a:p>
          <a:p>
            <a:endParaRPr lang="en-US" dirty="0"/>
          </a:p>
        </p:txBody>
      </p:sp>
      <p:sp>
        <p:nvSpPr>
          <p:cNvPr id="10" name="Title 9">
            <a:extLst>
              <a:ext uri="{FF2B5EF4-FFF2-40B4-BE49-F238E27FC236}">
                <a16:creationId xmlns:a16="http://schemas.microsoft.com/office/drawing/2014/main" id="{3F389312-3D4D-9415-97CF-BD74AE0CA439}"/>
              </a:ext>
            </a:extLst>
          </p:cNvPr>
          <p:cNvSpPr>
            <a:spLocks noGrp="1"/>
          </p:cNvSpPr>
          <p:nvPr>
            <p:ph type="title"/>
          </p:nvPr>
        </p:nvSpPr>
        <p:spPr/>
        <p:txBody>
          <a:bodyPr/>
          <a:lstStyle/>
          <a:p>
            <a:r>
              <a:rPr lang="en-US" dirty="0"/>
              <a:t>e) The method selection can be based on </a:t>
            </a:r>
            <a:br>
              <a:rPr lang="en-US" dirty="0"/>
            </a:br>
            <a:r>
              <a:rPr lang="en-US" dirty="0"/>
              <a:t>three elements: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7" name="Vrije vorm: vorm 24">
            <a:hlinkClick r:id="rId8" action="ppaction://hlinksldjump"/>
            <a:extLst>
              <a:ext uri="{FF2B5EF4-FFF2-40B4-BE49-F238E27FC236}">
                <a16:creationId xmlns:a16="http://schemas.microsoft.com/office/drawing/2014/main" id="{E6BB36CF-89B5-F63F-5E2A-80223BAAF564}"/>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28" name="Vrije vorm: vorm 26">
            <a:hlinkClick r:id="rId9" action="ppaction://hlinksldjump"/>
            <a:extLst>
              <a:ext uri="{FF2B5EF4-FFF2-40B4-BE49-F238E27FC236}">
                <a16:creationId xmlns:a16="http://schemas.microsoft.com/office/drawing/2014/main" id="{5267D95D-EB6F-19AC-BD70-72514D41374A}"/>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29" name="Vrije vorm: vorm 27">
            <a:hlinkClick r:id="rId10" action="ppaction://hlinksldjump"/>
            <a:extLst>
              <a:ext uri="{FF2B5EF4-FFF2-40B4-BE49-F238E27FC236}">
                <a16:creationId xmlns:a16="http://schemas.microsoft.com/office/drawing/2014/main" id="{4B95DAF9-8B9A-7180-75C6-4E7B6E4AC7AD}"/>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30" name="Vrije vorm: vorm 34">
            <a:hlinkClick r:id="rId11" action="ppaction://hlinksldjump"/>
            <a:extLst>
              <a:ext uri="{FF2B5EF4-FFF2-40B4-BE49-F238E27FC236}">
                <a16:creationId xmlns:a16="http://schemas.microsoft.com/office/drawing/2014/main" id="{507539BC-D04E-5F87-1D5C-A654BD477742}"/>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31" name="Vrije vorm: vorm 26">
            <a:hlinkClick r:id="rId12" action="ppaction://hlinksldjump"/>
            <a:extLst>
              <a:ext uri="{FF2B5EF4-FFF2-40B4-BE49-F238E27FC236}">
                <a16:creationId xmlns:a16="http://schemas.microsoft.com/office/drawing/2014/main" id="{1D107820-1F5F-F132-C43A-E6A2C4BB55D7}"/>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6" name="TextBox 5">
            <a:hlinkClick r:id="rId10" action="ppaction://hlinksldjump"/>
            <a:extLst>
              <a:ext uri="{FF2B5EF4-FFF2-40B4-BE49-F238E27FC236}">
                <a16:creationId xmlns:a16="http://schemas.microsoft.com/office/drawing/2014/main" id="{71B1632D-B302-8D0C-0C58-AA0CD4D0E5C0}"/>
              </a:ext>
            </a:extLst>
          </p:cNvPr>
          <p:cNvSpPr txBox="1"/>
          <p:nvPr/>
        </p:nvSpPr>
        <p:spPr>
          <a:xfrm>
            <a:off x="8492531" y="4086607"/>
            <a:ext cx="298027" cy="306302"/>
          </a:xfrm>
          <a:prstGeom prst="rect">
            <a:avLst/>
          </a:prstGeom>
          <a:noFill/>
          <a:ln w="38100">
            <a:solidFill>
              <a:schemeClr val="tx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rPr>
              <a:t>E</a:t>
            </a:r>
            <a:endParaRPr kumimoji="0" lang="nl-NL" sz="1400" b="0" i="0" u="none" strike="noStrike" kern="1200" cap="none" spc="0" normalizeH="0" baseline="0" noProof="0" dirty="0" err="1">
              <a:ln>
                <a:noFill/>
              </a:ln>
              <a:solidFill>
                <a:srgbClr val="005172"/>
              </a:solidFill>
              <a:effectLst/>
              <a:uLnTx/>
              <a:uFillTx/>
              <a:latin typeface="Arial" panose="020B0604020202020204" pitchFamily="34" charset="0"/>
              <a:ea typeface="+mn-ea"/>
              <a:cs typeface="+mn-cs"/>
            </a:endParaRPr>
          </a:p>
        </p:txBody>
      </p:sp>
      <p:sp>
        <p:nvSpPr>
          <p:cNvPr id="4" name="Arrow: Right 3">
            <a:hlinkClick r:id="" action="ppaction://hlinkshowjump?jump=nextslide"/>
            <a:extLst>
              <a:ext uri="{FF2B5EF4-FFF2-40B4-BE49-F238E27FC236}">
                <a16:creationId xmlns:a16="http://schemas.microsoft.com/office/drawing/2014/main" id="{9FAB8186-D547-9129-15E5-4A50C8B9E7D1}"/>
              </a:ext>
            </a:extLst>
          </p:cNvPr>
          <p:cNvSpPr/>
          <p:nvPr/>
        </p:nvSpPr>
        <p:spPr>
          <a:xfrm>
            <a:off x="7362613"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6" name="Vrije vorm: vorm 26">
            <a:hlinkClick r:id="rId13" action="ppaction://hlinksldjump"/>
            <a:extLst>
              <a:ext uri="{FF2B5EF4-FFF2-40B4-BE49-F238E27FC236}">
                <a16:creationId xmlns:a16="http://schemas.microsoft.com/office/drawing/2014/main" id="{20C3046C-CAB6-D88A-F302-193BB2FCEC83}"/>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17" name="TextBox 16">
            <a:hlinkClick r:id="rId14" action="ppaction://hlinksldjump"/>
            <a:extLst>
              <a:ext uri="{FF2B5EF4-FFF2-40B4-BE49-F238E27FC236}">
                <a16:creationId xmlns:a16="http://schemas.microsoft.com/office/drawing/2014/main" id="{CEAAC0AD-93FD-70B8-75B0-1DBB07C4D82B}"/>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4A0E64A9-6E28-52CC-8BE5-EF80DF27EAAD}"/>
              </a:ext>
            </a:extLst>
          </p:cNvPr>
          <p:cNvSpPr>
            <a:spLocks noGrp="1"/>
          </p:cNvSpPr>
          <p:nvPr>
            <p:ph type="sldNum" sz="quarter" idx="11"/>
          </p:nvPr>
        </p:nvSpPr>
        <p:spPr/>
        <p:txBody>
          <a:bodyPr/>
          <a:lstStyle/>
          <a:p>
            <a:fld id="{F25965E0-7062-474C-8671-DB3A3CE669B0}" type="slidenum">
              <a:rPr lang="nl-NL" smtClean="0"/>
              <a:pPr/>
              <a:t>92</a:t>
            </a:fld>
            <a:endParaRPr lang="nl-NL" dirty="0"/>
          </a:p>
        </p:txBody>
      </p:sp>
    </p:spTree>
    <p:extLst>
      <p:ext uri="{BB962C8B-B14F-4D97-AF65-F5344CB8AC3E}">
        <p14:creationId xmlns:p14="http://schemas.microsoft.com/office/powerpoint/2010/main" val="8402212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6163676" cy="335963"/>
          </a:xfrm>
        </p:spPr>
        <p:txBody>
          <a:bodyPr/>
          <a:lstStyle/>
          <a:p>
            <a:r>
              <a:rPr lang="en-US" dirty="0"/>
              <a:t>e) Which method is suitable/used for what? (see         )</a:t>
            </a:r>
            <a:endParaRPr lang="en-GB" dirty="0"/>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EA991992-0D7A-BC6D-9AF0-ACD77C90EBF7}"/>
              </a:ext>
            </a:extLst>
          </p:cNvPr>
          <p:cNvSpPr/>
          <p:nvPr/>
        </p:nvSpPr>
        <p:spPr>
          <a:xfrm>
            <a:off x="2804561" y="4118739"/>
            <a:ext cx="216000" cy="21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3" name="Rectangle 22">
            <a:extLst>
              <a:ext uri="{FF2B5EF4-FFF2-40B4-BE49-F238E27FC236}">
                <a16:creationId xmlns:a16="http://schemas.microsoft.com/office/drawing/2014/main" id="{1E9B6BE9-041A-832A-9DA0-7D69C1B82208}"/>
              </a:ext>
            </a:extLst>
          </p:cNvPr>
          <p:cNvSpPr/>
          <p:nvPr/>
        </p:nvSpPr>
        <p:spPr>
          <a:xfrm>
            <a:off x="4677918" y="4118739"/>
            <a:ext cx="2160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F7C3970B-D72A-148A-7659-3386782415BA}"/>
              </a:ext>
            </a:extLst>
          </p:cNvPr>
          <p:cNvSpPr/>
          <p:nvPr/>
        </p:nvSpPr>
        <p:spPr>
          <a:xfrm>
            <a:off x="6445050" y="4118739"/>
            <a:ext cx="216000" cy="21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26" name="TextBox 25">
            <a:extLst>
              <a:ext uri="{FF2B5EF4-FFF2-40B4-BE49-F238E27FC236}">
                <a16:creationId xmlns:a16="http://schemas.microsoft.com/office/drawing/2014/main" id="{9BD405BA-C376-5FC8-B37E-9E04F342D604}"/>
              </a:ext>
            </a:extLst>
          </p:cNvPr>
          <p:cNvSpPr txBox="1"/>
          <p:nvPr/>
        </p:nvSpPr>
        <p:spPr>
          <a:xfrm>
            <a:off x="2981458" y="4109752"/>
            <a:ext cx="1544012" cy="233975"/>
          </a:xfrm>
          <a:prstGeom prst="rect">
            <a:avLst/>
          </a:prstGeom>
          <a:noFill/>
        </p:spPr>
        <p:txBody>
          <a:bodyPr wrap="none" rtlCol="0">
            <a:spAutoFit/>
          </a:body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rarely</a:t>
            </a:r>
            <a:r>
              <a:rPr kumimoji="0" lang="nl-NL" sz="900" b="0" i="0" u="none" strike="noStrike" kern="1200" cap="none" spc="0" normalizeH="0" baseline="0" noProof="0" dirty="0">
                <a:ln>
                  <a:noFill/>
                </a:ln>
                <a:effectLst/>
                <a:uLnTx/>
                <a:uFillTx/>
                <a:latin typeface="Arial" panose="020B0604020202020204" pitchFamily="34" charset="0"/>
                <a:ea typeface="+mn-ea"/>
                <a:cs typeface="+mn-cs"/>
              </a:rPr>
              <a:t> </a:t>
            </a: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applied</a:t>
            </a:r>
            <a:r>
              <a:rPr kumimoji="0" lang="nl-NL" sz="900" b="0" i="0" u="none" strike="noStrike" kern="1200" cap="none" spc="0" normalizeH="0" baseline="0" noProof="0" dirty="0">
                <a:ln>
                  <a:noFill/>
                </a:ln>
                <a:effectLst/>
                <a:uLnTx/>
                <a:uFillTx/>
                <a:latin typeface="Arial" panose="020B0604020202020204" pitchFamily="34" charset="0"/>
                <a:ea typeface="+mn-ea"/>
                <a:cs typeface="+mn-cs"/>
              </a:rPr>
              <a:t>/</a:t>
            </a: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less</a:t>
            </a:r>
            <a:r>
              <a:rPr kumimoji="0" lang="nl-NL" sz="900" b="0" i="0" u="none" strike="noStrike" kern="1200" cap="none" spc="0" normalizeH="0" baseline="0" noProof="0" dirty="0">
                <a:ln>
                  <a:noFill/>
                </a:ln>
                <a:effectLst/>
                <a:uLnTx/>
                <a:uFillTx/>
                <a:latin typeface="Arial" panose="020B0604020202020204" pitchFamily="34" charset="0"/>
                <a:ea typeface="+mn-ea"/>
                <a:cs typeface="+mn-cs"/>
              </a:rPr>
              <a:t> </a:t>
            </a: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suitable</a:t>
            </a:r>
            <a:endParaRPr kumimoji="0" lang="nl-NL" sz="9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18905666-D1A7-00B6-2773-71346D03B048}"/>
              </a:ext>
            </a:extLst>
          </p:cNvPr>
          <p:cNvSpPr txBox="1"/>
          <p:nvPr/>
        </p:nvSpPr>
        <p:spPr>
          <a:xfrm>
            <a:off x="4846293" y="4111591"/>
            <a:ext cx="1460656" cy="233975"/>
          </a:xfrm>
          <a:prstGeom prst="rect">
            <a:avLst/>
          </a:prstGeom>
          <a:noFill/>
        </p:spPr>
        <p:txBody>
          <a:bodyPr wrap="none" rtlCol="0">
            <a:spAutoFit/>
          </a:body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applied</a:t>
            </a:r>
            <a:r>
              <a:rPr kumimoji="0" lang="nl-NL" sz="900" b="0" i="0" u="none" strike="noStrike" kern="1200" cap="none" spc="0" normalizeH="0" baseline="0" noProof="0" dirty="0">
                <a:ln>
                  <a:noFill/>
                </a:ln>
                <a:effectLst/>
                <a:uLnTx/>
                <a:uFillTx/>
                <a:latin typeface="Arial" panose="020B0604020202020204" pitchFamily="34" charset="0"/>
                <a:ea typeface="+mn-ea"/>
                <a:cs typeface="+mn-cs"/>
              </a:rPr>
              <a:t> </a:t>
            </a: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regularly</a:t>
            </a:r>
            <a:r>
              <a:rPr kumimoji="0" lang="nl-NL" sz="900" b="0" i="0" u="none" strike="noStrike" kern="1200" cap="none" spc="0" normalizeH="0" baseline="0" noProof="0" dirty="0">
                <a:ln>
                  <a:noFill/>
                </a:ln>
                <a:effectLst/>
                <a:uLnTx/>
                <a:uFillTx/>
                <a:latin typeface="Arial" panose="020B0604020202020204" pitchFamily="34" charset="0"/>
                <a:ea typeface="+mn-ea"/>
                <a:cs typeface="+mn-cs"/>
              </a:rPr>
              <a:t>/</a:t>
            </a: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suitable</a:t>
            </a:r>
            <a:endParaRPr kumimoji="0" lang="nl-NL" sz="9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7F80DFC2-FA7D-54CB-9DA8-CF6FC0B44E09}"/>
              </a:ext>
            </a:extLst>
          </p:cNvPr>
          <p:cNvSpPr txBox="1"/>
          <p:nvPr/>
        </p:nvSpPr>
        <p:spPr>
          <a:xfrm>
            <a:off x="6607071" y="4109752"/>
            <a:ext cx="1422184" cy="233975"/>
          </a:xfrm>
          <a:prstGeom prst="rect">
            <a:avLst/>
          </a:prstGeom>
          <a:noFill/>
        </p:spPr>
        <p:txBody>
          <a:bodyPr wrap="none" rtlCol="0">
            <a:spAutoFit/>
          </a:body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often</a:t>
            </a:r>
            <a:r>
              <a:rPr kumimoji="0" lang="nl-NL" sz="900" b="0" i="0" u="none" strike="noStrike" kern="1200" cap="none" spc="0" normalizeH="0" baseline="0" noProof="0" dirty="0">
                <a:ln>
                  <a:noFill/>
                </a:ln>
                <a:effectLst/>
                <a:uLnTx/>
                <a:uFillTx/>
                <a:latin typeface="Arial" panose="020B0604020202020204" pitchFamily="34" charset="0"/>
                <a:ea typeface="+mn-ea"/>
                <a:cs typeface="+mn-cs"/>
              </a:rPr>
              <a:t> </a:t>
            </a: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applied</a:t>
            </a:r>
            <a:r>
              <a:rPr kumimoji="0" lang="nl-NL" sz="900" b="0" i="0" u="none" strike="noStrike" kern="1200" cap="none" spc="0" normalizeH="0" baseline="0" noProof="0" dirty="0">
                <a:ln>
                  <a:noFill/>
                </a:ln>
                <a:effectLst/>
                <a:uLnTx/>
                <a:uFillTx/>
                <a:latin typeface="Arial" panose="020B0604020202020204" pitchFamily="34" charset="0"/>
                <a:ea typeface="+mn-ea"/>
                <a:cs typeface="+mn-cs"/>
              </a:rPr>
              <a:t>/well-</a:t>
            </a:r>
            <a:r>
              <a:rPr kumimoji="0" lang="nl-NL" sz="900" b="0" i="0" u="none" strike="noStrike" kern="1200" cap="none" spc="0" normalizeH="0" baseline="0" noProof="0" dirty="0" err="1">
                <a:ln>
                  <a:noFill/>
                </a:ln>
                <a:effectLst/>
                <a:uLnTx/>
                <a:uFillTx/>
                <a:latin typeface="Arial" panose="020B0604020202020204" pitchFamily="34" charset="0"/>
                <a:ea typeface="+mn-ea"/>
                <a:cs typeface="+mn-cs"/>
              </a:rPr>
              <a:t>suited</a:t>
            </a:r>
            <a:endParaRPr kumimoji="0" lang="nl-NL" sz="9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9" name="TextBox 28">
            <a:extLst>
              <a:ext uri="{FF2B5EF4-FFF2-40B4-BE49-F238E27FC236}">
                <a16:creationId xmlns:a16="http://schemas.microsoft.com/office/drawing/2014/main" id="{EE944F2E-EF33-2DBF-8016-D99C78ED60F5}"/>
              </a:ext>
            </a:extLst>
          </p:cNvPr>
          <p:cNvSpPr txBox="1"/>
          <p:nvPr/>
        </p:nvSpPr>
        <p:spPr>
          <a:xfrm>
            <a:off x="6799251" y="3615235"/>
            <a:ext cx="1529586" cy="288412"/>
          </a:xfrm>
          <a:prstGeom prst="rect">
            <a:avLst/>
          </a:prstGeom>
          <a:noFill/>
        </p:spPr>
        <p:txBody>
          <a:bodyPr wrap="non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800" b="0" i="0" u="none" strike="noStrike" kern="1200" cap="none" spc="0" normalizeH="0" baseline="0" noProof="0" dirty="0">
                <a:ln>
                  <a:noFill/>
                </a:ln>
                <a:effectLst/>
                <a:uLnTx/>
                <a:uFillTx/>
                <a:latin typeface="Arial" panose="020B0604020202020204" pitchFamily="34" charset="0"/>
                <a:ea typeface="+mn-ea"/>
                <a:cs typeface="+mn-cs"/>
              </a:rPr>
              <a:t>Based on reference 1) and 2)</a:t>
            </a:r>
            <a:endParaRPr kumimoji="0" lang="nl-NL" sz="800" b="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5" name="TextBox 4">
            <a:hlinkClick r:id="rId4" action="ppaction://hlinksldjump"/>
            <a:extLst>
              <a:ext uri="{FF2B5EF4-FFF2-40B4-BE49-F238E27FC236}">
                <a16:creationId xmlns:a16="http://schemas.microsoft.com/office/drawing/2014/main" id="{5DAECB04-A1F8-7519-C78B-7B8C68C75FC5}"/>
              </a:ext>
            </a:extLst>
          </p:cNvPr>
          <p:cNvSpPr txBox="1"/>
          <p:nvPr/>
        </p:nvSpPr>
        <p:spPr>
          <a:xfrm>
            <a:off x="8328837" y="3699607"/>
            <a:ext cx="165960" cy="246221"/>
          </a:xfrm>
          <a:prstGeom prst="rect">
            <a:avLst/>
          </a:prstGeom>
          <a:solidFill>
            <a:schemeClr val="accent4">
              <a:lumMod val="40000"/>
              <a:lumOff val="60000"/>
            </a:schemeClr>
          </a:solidFill>
          <a:ln w="38100">
            <a:solidFill>
              <a:schemeClr val="accent4">
                <a:lumMod val="75000"/>
              </a:schemeClr>
            </a:solidFill>
          </a:ln>
        </p:spPr>
        <p:txBody>
          <a:bodyPr wrap="square" rtlCol="0">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7900">
                    <a:lumMod val="75000"/>
                  </a:srgbClr>
                </a:solidFill>
                <a:effectLst/>
                <a:uLnTx/>
                <a:uFillTx/>
                <a:latin typeface="Arial" panose="020B0604020202020204" pitchFamily="34" charset="0"/>
                <a:ea typeface="+mn-ea"/>
                <a:cs typeface="+mn-cs"/>
              </a:rPr>
              <a:t>R</a:t>
            </a:r>
            <a:endParaRPr kumimoji="0" lang="nl-NL" sz="1000" b="0" i="0" u="none" strike="noStrike" kern="1200" cap="none" spc="0" normalizeH="0" baseline="0" noProof="0" dirty="0" err="1">
              <a:ln>
                <a:noFill/>
              </a:ln>
              <a:solidFill>
                <a:srgbClr val="FF7900">
                  <a:lumMod val="75000"/>
                </a:srgbClr>
              </a:solidFill>
              <a:effectLst/>
              <a:uLnTx/>
              <a:uFillTx/>
              <a:latin typeface="Arial" panose="020B0604020202020204" pitchFamily="34" charset="0"/>
              <a:ea typeface="+mn-ea"/>
              <a:cs typeface="+mn-cs"/>
            </a:endParaRPr>
          </a:p>
        </p:txBody>
      </p:sp>
      <p:sp>
        <p:nvSpPr>
          <p:cNvPr id="17" name="TextBox 16">
            <a:hlinkClick r:id="rId8" action="ppaction://hlinksldjump"/>
            <a:extLst>
              <a:ext uri="{FF2B5EF4-FFF2-40B4-BE49-F238E27FC236}">
                <a16:creationId xmlns:a16="http://schemas.microsoft.com/office/drawing/2014/main" id="{B14CCBEC-AF60-D3AE-78C4-5819B0440854}"/>
              </a:ext>
            </a:extLst>
          </p:cNvPr>
          <p:cNvSpPr txBox="1"/>
          <p:nvPr/>
        </p:nvSpPr>
        <p:spPr>
          <a:xfrm>
            <a:off x="8103550" y="976060"/>
            <a:ext cx="403111" cy="306302"/>
          </a:xfrm>
          <a:prstGeom prst="rect">
            <a:avLst/>
          </a:prstGeom>
          <a:solidFill>
            <a:schemeClr val="accent1"/>
          </a:solidFill>
          <a:ln>
            <a:no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e1</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4" name="Vrije vorm: vorm 24">
            <a:hlinkClick r:id="rId9" action="ppaction://hlinksldjump"/>
            <a:extLst>
              <a:ext uri="{FF2B5EF4-FFF2-40B4-BE49-F238E27FC236}">
                <a16:creationId xmlns:a16="http://schemas.microsoft.com/office/drawing/2014/main" id="{45314624-BFF1-C956-458E-DE4C012A80FA}"/>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18" name="Vrije vorm: vorm 26">
            <a:hlinkClick r:id="rId10" action="ppaction://hlinksldjump"/>
            <a:extLst>
              <a:ext uri="{FF2B5EF4-FFF2-40B4-BE49-F238E27FC236}">
                <a16:creationId xmlns:a16="http://schemas.microsoft.com/office/drawing/2014/main" id="{D34575D4-64F0-23E1-090A-A082E7C794CA}"/>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19" name="Vrije vorm: vorm 27">
            <a:hlinkClick r:id="rId11" action="ppaction://hlinksldjump"/>
            <a:extLst>
              <a:ext uri="{FF2B5EF4-FFF2-40B4-BE49-F238E27FC236}">
                <a16:creationId xmlns:a16="http://schemas.microsoft.com/office/drawing/2014/main" id="{9274901D-9A56-499A-70C7-3A64D04F83E3}"/>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20" name="Vrije vorm: vorm 34">
            <a:hlinkClick r:id="rId12" action="ppaction://hlinksldjump"/>
            <a:extLst>
              <a:ext uri="{FF2B5EF4-FFF2-40B4-BE49-F238E27FC236}">
                <a16:creationId xmlns:a16="http://schemas.microsoft.com/office/drawing/2014/main" id="{FB69D657-AE29-178D-B30A-69F60A458878}"/>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21" name="Vrije vorm: vorm 26">
            <a:hlinkClick r:id="rId13" action="ppaction://hlinksldjump"/>
            <a:extLst>
              <a:ext uri="{FF2B5EF4-FFF2-40B4-BE49-F238E27FC236}">
                <a16:creationId xmlns:a16="http://schemas.microsoft.com/office/drawing/2014/main" id="{AD88F1C2-044F-EFC4-4B6E-FBB73EC4F696}"/>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24" name="Arrow: Right 23">
            <a:hlinkClick r:id="" action="ppaction://hlinkshowjump?jump=nextslide"/>
            <a:extLst>
              <a:ext uri="{FF2B5EF4-FFF2-40B4-BE49-F238E27FC236}">
                <a16:creationId xmlns:a16="http://schemas.microsoft.com/office/drawing/2014/main" id="{F162B84C-678F-A6AB-B98D-17D17A6D2018}"/>
              </a:ext>
            </a:extLst>
          </p:cNvPr>
          <p:cNvSpPr/>
          <p:nvPr/>
        </p:nvSpPr>
        <p:spPr>
          <a:xfrm>
            <a:off x="7365788" y="4647600"/>
            <a:ext cx="602827" cy="36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30" name="Vrije vorm: vorm 26">
            <a:hlinkClick r:id="rId14" action="ppaction://hlinksldjump"/>
            <a:extLst>
              <a:ext uri="{FF2B5EF4-FFF2-40B4-BE49-F238E27FC236}">
                <a16:creationId xmlns:a16="http://schemas.microsoft.com/office/drawing/2014/main" id="{F8AB3A48-0F81-EAEB-4FB3-D35C9B45FACF}"/>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pic>
        <p:nvPicPr>
          <p:cNvPr id="31" name="Picture 30">
            <a:extLst>
              <a:ext uri="{FF2B5EF4-FFF2-40B4-BE49-F238E27FC236}">
                <a16:creationId xmlns:a16="http://schemas.microsoft.com/office/drawing/2014/main" id="{AD1BFEE3-317A-780A-BA0D-D01C4107654C}"/>
              </a:ext>
            </a:extLst>
          </p:cNvPr>
          <p:cNvPicPr>
            <a:picLocks noChangeAspect="1"/>
          </p:cNvPicPr>
          <p:nvPr/>
        </p:nvPicPr>
        <p:blipFill>
          <a:blip r:embed="rId15"/>
          <a:stretch>
            <a:fillRect/>
          </a:stretch>
        </p:blipFill>
        <p:spPr>
          <a:xfrm>
            <a:off x="2808288" y="1399889"/>
            <a:ext cx="5698373" cy="2246026"/>
          </a:xfrm>
          <a:prstGeom prst="rect">
            <a:avLst/>
          </a:prstGeom>
          <a:ln w="12700">
            <a:solidFill>
              <a:schemeClr val="accent6"/>
            </a:solidFill>
          </a:ln>
        </p:spPr>
      </p:pic>
      <p:sp>
        <p:nvSpPr>
          <p:cNvPr id="16" name="TextBox 15">
            <a:hlinkClick r:id="rId16" action="ppaction://hlinksldjump"/>
            <a:extLst>
              <a:ext uri="{FF2B5EF4-FFF2-40B4-BE49-F238E27FC236}">
                <a16:creationId xmlns:a16="http://schemas.microsoft.com/office/drawing/2014/main" id="{A9C75937-EFD4-7CC5-B61D-BBC7882AEFDB}"/>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48A63CE5-1D7B-E755-6CCE-60FFE6AA36DB}"/>
              </a:ext>
            </a:extLst>
          </p:cNvPr>
          <p:cNvSpPr>
            <a:spLocks noGrp="1"/>
          </p:cNvSpPr>
          <p:nvPr>
            <p:ph type="sldNum" sz="quarter" idx="11"/>
          </p:nvPr>
        </p:nvSpPr>
        <p:spPr/>
        <p:txBody>
          <a:bodyPr/>
          <a:lstStyle/>
          <a:p>
            <a:fld id="{F25965E0-7062-474C-8671-DB3A3CE669B0}" type="slidenum">
              <a:rPr lang="nl-NL" smtClean="0"/>
              <a:pPr/>
              <a:t>93</a:t>
            </a:fld>
            <a:endParaRPr lang="nl-NL" dirty="0"/>
          </a:p>
        </p:txBody>
      </p:sp>
    </p:spTree>
    <p:extLst>
      <p:ext uri="{BB962C8B-B14F-4D97-AF65-F5344CB8AC3E}">
        <p14:creationId xmlns:p14="http://schemas.microsoft.com/office/powerpoint/2010/main" val="6780471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E2F895-C7AF-95D6-2CD7-3B96C9151282}"/>
              </a:ext>
            </a:extLst>
          </p:cNvPr>
          <p:cNvSpPr>
            <a:spLocks noGrp="1"/>
          </p:cNvSpPr>
          <p:nvPr>
            <p:ph type="body" sz="quarter" idx="10"/>
          </p:nvPr>
        </p:nvSpPr>
        <p:spPr>
          <a:xfrm>
            <a:off x="2707274" y="1459473"/>
            <a:ext cx="5855993" cy="2471305"/>
          </a:xfrm>
        </p:spPr>
        <p:txBody>
          <a:bodyPr/>
          <a:lstStyle/>
          <a:p>
            <a:r>
              <a:rPr lang="en-US" dirty="0"/>
              <a:t>By clicking the icon, a tool, developed by WRI ( a little adjusted by WFBR) provides an option to determine the best suitable methodology according to some user preferences</a:t>
            </a:r>
          </a:p>
          <a:p>
            <a:pPr lvl="0"/>
            <a:r>
              <a:rPr lang="en-GB" noProof="0" dirty="0"/>
              <a:t>Decide on what criteria are relevant for you as a user and either check on all the methodologies or click on the </a:t>
            </a:r>
            <a:r>
              <a:rPr lang="en-GB" noProof="0" dirty="0">
                <a:solidFill>
                  <a:schemeClr val="accent1"/>
                </a:solidFill>
                <a:hlinkClick r:id="rId2" action="ppaction://hlinkfile">
                  <a:extLst>
                    <a:ext uri="{A12FA001-AC4F-418D-AE19-62706E023703}">
                      <ahyp:hlinkClr xmlns:ahyp="http://schemas.microsoft.com/office/drawing/2018/hyperlinkcolor" val="tx"/>
                    </a:ext>
                  </a:extLst>
                </a:hlinkClick>
              </a:rPr>
              <a:t>Methodology evaluation tool</a:t>
            </a:r>
            <a:endParaRPr lang="nl-NL" noProof="0" dirty="0">
              <a:solidFill>
                <a:schemeClr val="accent1"/>
              </a:solidFill>
            </a:endParaRPr>
          </a:p>
          <a:p>
            <a:endParaRPr lang="en-US" dirty="0"/>
          </a:p>
        </p:txBody>
      </p:sp>
      <p:sp>
        <p:nvSpPr>
          <p:cNvPr id="10" name="Title 9">
            <a:extLst>
              <a:ext uri="{FF2B5EF4-FFF2-40B4-BE49-F238E27FC236}">
                <a16:creationId xmlns:a16="http://schemas.microsoft.com/office/drawing/2014/main" id="{A3ADB64F-9B57-F29B-31FD-B9D4CD3179B4}"/>
              </a:ext>
            </a:extLst>
          </p:cNvPr>
          <p:cNvSpPr>
            <a:spLocks noGrp="1"/>
          </p:cNvSpPr>
          <p:nvPr>
            <p:ph type="title"/>
          </p:nvPr>
        </p:nvSpPr>
        <p:spPr>
          <a:xfrm>
            <a:off x="2706688" y="950913"/>
            <a:ext cx="6272212" cy="334962"/>
          </a:xfrm>
        </p:spPr>
        <p:txBody>
          <a:bodyPr/>
          <a:lstStyle/>
          <a:p>
            <a:r>
              <a:rPr lang="en-US" dirty="0"/>
              <a:t>e) Which method matches user preferences? (see         )</a:t>
            </a:r>
          </a:p>
        </p:txBody>
      </p:sp>
      <p:sp>
        <p:nvSpPr>
          <p:cNvPr id="8" name="Pijl: vijfhoek 7">
            <a:hlinkClick r:id="rId3"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6"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7"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8"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2" name="TextBox 21">
            <a:hlinkClick r:id="rId9" action="ppaction://hlinksldjump"/>
            <a:extLst>
              <a:ext uri="{FF2B5EF4-FFF2-40B4-BE49-F238E27FC236}">
                <a16:creationId xmlns:a16="http://schemas.microsoft.com/office/drawing/2014/main" id="{8D426F95-EA01-421E-782B-749579AFFA5F}"/>
              </a:ext>
            </a:extLst>
          </p:cNvPr>
          <p:cNvSpPr txBox="1"/>
          <p:nvPr/>
        </p:nvSpPr>
        <p:spPr>
          <a:xfrm>
            <a:off x="8302624" y="961320"/>
            <a:ext cx="394975" cy="306302"/>
          </a:xfrm>
          <a:prstGeom prst="rect">
            <a:avLst/>
          </a:prstGeom>
          <a:solidFill>
            <a:schemeClr val="accent1"/>
          </a:solidFill>
          <a:ln>
            <a:no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e2</a:t>
            </a:r>
            <a:endParaRPr kumimoji="0" lang="nl-NL" sz="1400" b="0" i="0" u="none" strike="noStrike" kern="1200" cap="none" spc="0" normalizeH="0" baseline="0" noProof="0" dirty="0" err="1">
              <a:ln>
                <a:noFill/>
              </a:ln>
              <a:solidFill>
                <a:schemeClr val="bg1"/>
              </a:solidFill>
              <a:effectLst/>
              <a:uLnTx/>
              <a:uFillTx/>
              <a:latin typeface="Arial" panose="020B0604020202020204" pitchFamily="34" charset="0"/>
              <a:ea typeface="+mn-ea"/>
              <a:cs typeface="+mn-cs"/>
            </a:endParaRPr>
          </a:p>
        </p:txBody>
      </p:sp>
      <p:sp>
        <p:nvSpPr>
          <p:cNvPr id="27" name="Vrije vorm: vorm 24">
            <a:hlinkClick r:id="rId10" action="ppaction://hlinksldjump"/>
            <a:extLst>
              <a:ext uri="{FF2B5EF4-FFF2-40B4-BE49-F238E27FC236}">
                <a16:creationId xmlns:a16="http://schemas.microsoft.com/office/drawing/2014/main" id="{E6BB36CF-89B5-F63F-5E2A-80223BAAF564}"/>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28" name="Vrije vorm: vorm 26">
            <a:hlinkClick r:id="rId11" action="ppaction://hlinksldjump"/>
            <a:extLst>
              <a:ext uri="{FF2B5EF4-FFF2-40B4-BE49-F238E27FC236}">
                <a16:creationId xmlns:a16="http://schemas.microsoft.com/office/drawing/2014/main" id="{5267D95D-EB6F-19AC-BD70-72514D41374A}"/>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29" name="Vrije vorm: vorm 27">
            <a:hlinkClick r:id="rId12" action="ppaction://hlinksldjump"/>
            <a:extLst>
              <a:ext uri="{FF2B5EF4-FFF2-40B4-BE49-F238E27FC236}">
                <a16:creationId xmlns:a16="http://schemas.microsoft.com/office/drawing/2014/main" id="{4B95DAF9-8B9A-7180-75C6-4E7B6E4AC7AD}"/>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30" name="Vrije vorm: vorm 34">
            <a:hlinkClick r:id="rId13" action="ppaction://hlinksldjump"/>
            <a:extLst>
              <a:ext uri="{FF2B5EF4-FFF2-40B4-BE49-F238E27FC236}">
                <a16:creationId xmlns:a16="http://schemas.microsoft.com/office/drawing/2014/main" id="{507539BC-D04E-5F87-1D5C-A654BD477742}"/>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31" name="Vrije vorm: vorm 26">
            <a:hlinkClick r:id="rId14" action="ppaction://hlinksldjump"/>
            <a:extLst>
              <a:ext uri="{FF2B5EF4-FFF2-40B4-BE49-F238E27FC236}">
                <a16:creationId xmlns:a16="http://schemas.microsoft.com/office/drawing/2014/main" id="{1D107820-1F5F-F132-C43A-E6A2C4BB55D7}"/>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6" name="Vrije vorm: vorm 26">
            <a:hlinkClick r:id="rId15" action="ppaction://hlinksldjump"/>
            <a:extLst>
              <a:ext uri="{FF2B5EF4-FFF2-40B4-BE49-F238E27FC236}">
                <a16:creationId xmlns:a16="http://schemas.microsoft.com/office/drawing/2014/main" id="{9F6A7D56-6B4E-81F8-3E28-C5DE0093AF5D}"/>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sp>
        <p:nvSpPr>
          <p:cNvPr id="17" name="TextBox 16">
            <a:hlinkClick r:id="rId16" action="ppaction://hlinksldjump"/>
            <a:extLst>
              <a:ext uri="{FF2B5EF4-FFF2-40B4-BE49-F238E27FC236}">
                <a16:creationId xmlns:a16="http://schemas.microsoft.com/office/drawing/2014/main" id="{29115EA2-B1D4-9D2A-7CDA-09F82020E30B}"/>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6"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16F40FD7-9204-F76D-F8F1-1A9A2D9590B1}"/>
              </a:ext>
            </a:extLst>
          </p:cNvPr>
          <p:cNvSpPr>
            <a:spLocks noGrp="1"/>
          </p:cNvSpPr>
          <p:nvPr>
            <p:ph type="sldNum" sz="quarter" idx="11"/>
          </p:nvPr>
        </p:nvSpPr>
        <p:spPr/>
        <p:txBody>
          <a:bodyPr/>
          <a:lstStyle/>
          <a:p>
            <a:fld id="{F25965E0-7062-474C-8671-DB3A3CE669B0}" type="slidenum">
              <a:rPr lang="nl-NL" smtClean="0"/>
              <a:pPr/>
              <a:t>94</a:t>
            </a:fld>
            <a:endParaRPr lang="nl-NL" dirty="0"/>
          </a:p>
        </p:txBody>
      </p:sp>
    </p:spTree>
    <p:extLst>
      <p:ext uri="{BB962C8B-B14F-4D97-AF65-F5344CB8AC3E}">
        <p14:creationId xmlns:p14="http://schemas.microsoft.com/office/powerpoint/2010/main" val="6325114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6A4B03-A861-BC95-69E1-3A251E0A6EAD}"/>
              </a:ext>
            </a:extLst>
          </p:cNvPr>
          <p:cNvSpPr>
            <a:spLocks noGrp="1"/>
          </p:cNvSpPr>
          <p:nvPr>
            <p:ph type="title"/>
          </p:nvPr>
        </p:nvSpPr>
        <p:spPr/>
        <p:txBody>
          <a:bodyPr/>
          <a:lstStyle/>
          <a:p>
            <a:r>
              <a:rPr lang="en-US" dirty="0"/>
              <a:t>f) Examples </a:t>
            </a:r>
            <a:r>
              <a:rPr lang="en-US" dirty="0">
                <a:solidFill>
                  <a:schemeClr val="accent1"/>
                </a:solidFill>
              </a:rPr>
              <a:t>Fruits and vegetables</a:t>
            </a:r>
          </a:p>
        </p:txBody>
      </p:sp>
      <p:sp>
        <p:nvSpPr>
          <p:cNvPr id="8" name="Pijl: vijfhoek 7">
            <a:hlinkClick r:id="rId2" action="ppaction://hlinksldjump"/>
            <a:extLst>
              <a:ext uri="{FF2B5EF4-FFF2-40B4-BE49-F238E27FC236}">
                <a16:creationId xmlns:a16="http://schemas.microsoft.com/office/drawing/2014/main" id="{989E0C3B-6C74-5E44-243E-1D79AC89775D}"/>
              </a:ext>
            </a:extLst>
          </p:cNvPr>
          <p:cNvSpPr/>
          <p:nvPr/>
        </p:nvSpPr>
        <p:spPr>
          <a:xfrm>
            <a:off x="381000" y="1648629"/>
            <a:ext cx="2044148" cy="3657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3" action="ppaction://hlinksldjump"/>
            <a:extLst>
              <a:ext uri="{FF2B5EF4-FFF2-40B4-BE49-F238E27FC236}">
                <a16:creationId xmlns:a16="http://schemas.microsoft.com/office/drawing/2014/main" id="{D311B304-4E44-E869-FF2B-D6160AF4EF0D}"/>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0A9F025D-B985-5323-0AEB-A949D9854101}"/>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4AC97093-B0A7-B023-468B-3EEDF76A3A0B}"/>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B9F16FE6-0483-AA3C-F752-8656F1F84F1F}"/>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41001EA4-BB44-F6EA-F085-CAE6DABB7746}"/>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F1457B73-5B9B-8F51-FB85-F97E6EAD534D}"/>
              </a:ext>
            </a:extLst>
          </p:cNvPr>
          <p:cNvSpPr txBox="1"/>
          <p:nvPr/>
        </p:nvSpPr>
        <p:spPr>
          <a:xfrm>
            <a:off x="8223250" y="4660053"/>
            <a:ext cx="336550" cy="306302"/>
          </a:xfrm>
          <a:prstGeom prst="rect">
            <a:avLst/>
          </a:prstGeom>
          <a:solidFill>
            <a:schemeClr val="tx2">
              <a:lumMod val="20000"/>
              <a:lumOff val="80000"/>
            </a:schemeClr>
          </a:solidFill>
          <a:ln w="19050">
            <a:solidFill>
              <a:schemeClr val="accent1"/>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1"/>
              </a:solidFill>
              <a:effectLst/>
              <a:uLnTx/>
              <a:uFillTx/>
              <a:latin typeface="Arial" panose="020B0604020202020204" pitchFamily="34" charset="0"/>
              <a:ea typeface="+mn-ea"/>
              <a:cs typeface="+mn-cs"/>
            </a:endParaRPr>
          </a:p>
        </p:txBody>
      </p:sp>
      <p:sp>
        <p:nvSpPr>
          <p:cNvPr id="27" name="Vrije vorm: vorm 24">
            <a:hlinkClick r:id="rId8" action="ppaction://hlinksldjump"/>
            <a:extLst>
              <a:ext uri="{FF2B5EF4-FFF2-40B4-BE49-F238E27FC236}">
                <a16:creationId xmlns:a16="http://schemas.microsoft.com/office/drawing/2014/main" id="{E6BB36CF-89B5-F63F-5E2A-80223BAAF564}"/>
              </a:ext>
            </a:extLst>
          </p:cNvPr>
          <p:cNvSpPr/>
          <p:nvPr/>
        </p:nvSpPr>
        <p:spPr>
          <a:xfrm>
            <a:off x="4079439" y="241200"/>
            <a:ext cx="209465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 What process to quantify?</a:t>
            </a:r>
          </a:p>
        </p:txBody>
      </p:sp>
      <p:sp>
        <p:nvSpPr>
          <p:cNvPr id="28" name="Vrije vorm: vorm 26">
            <a:hlinkClick r:id="rId9" action="ppaction://hlinksldjump"/>
            <a:extLst>
              <a:ext uri="{FF2B5EF4-FFF2-40B4-BE49-F238E27FC236}">
                <a16:creationId xmlns:a16="http://schemas.microsoft.com/office/drawing/2014/main" id="{5267D95D-EB6F-19AC-BD70-72514D41374A}"/>
              </a:ext>
            </a:extLst>
          </p:cNvPr>
          <p:cNvSpPr/>
          <p:nvPr/>
        </p:nvSpPr>
        <p:spPr>
          <a:xfrm>
            <a:off x="6207451" y="241200"/>
            <a:ext cx="2623004"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 Considerations method selection</a:t>
            </a:r>
          </a:p>
        </p:txBody>
      </p:sp>
      <p:sp>
        <p:nvSpPr>
          <p:cNvPr id="29" name="Vrije vorm: vorm 27">
            <a:hlinkClick r:id="rId10" action="ppaction://hlinksldjump"/>
            <a:extLst>
              <a:ext uri="{FF2B5EF4-FFF2-40B4-BE49-F238E27FC236}">
                <a16:creationId xmlns:a16="http://schemas.microsoft.com/office/drawing/2014/main" id="{4B95DAF9-8B9A-7180-75C6-4E7B6E4AC7AD}"/>
              </a:ext>
            </a:extLst>
          </p:cNvPr>
          <p:cNvSpPr/>
          <p:nvPr/>
        </p:nvSpPr>
        <p:spPr>
          <a:xfrm>
            <a:off x="2556000" y="457200"/>
            <a:ext cx="1926830"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 List of methodologies</a:t>
            </a:r>
          </a:p>
        </p:txBody>
      </p:sp>
      <p:sp>
        <p:nvSpPr>
          <p:cNvPr id="30" name="Vrije vorm: vorm 34">
            <a:hlinkClick r:id="rId11" action="ppaction://hlinksldjump"/>
            <a:extLst>
              <a:ext uri="{FF2B5EF4-FFF2-40B4-BE49-F238E27FC236}">
                <a16:creationId xmlns:a16="http://schemas.microsoft.com/office/drawing/2014/main" id="{507539BC-D04E-5F87-1D5C-A654BD477742}"/>
              </a:ext>
            </a:extLst>
          </p:cNvPr>
          <p:cNvSpPr/>
          <p:nvPr/>
        </p:nvSpPr>
        <p:spPr>
          <a:xfrm>
            <a:off x="2556000" y="241200"/>
            <a:ext cx="1490085"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Process scheme</a:t>
            </a:r>
          </a:p>
        </p:txBody>
      </p:sp>
      <p:sp>
        <p:nvSpPr>
          <p:cNvPr id="31" name="Vrije vorm: vorm 26">
            <a:hlinkClick r:id="rId12" action="ppaction://hlinksldjump"/>
            <a:extLst>
              <a:ext uri="{FF2B5EF4-FFF2-40B4-BE49-F238E27FC236}">
                <a16:creationId xmlns:a16="http://schemas.microsoft.com/office/drawing/2014/main" id="{1D107820-1F5F-F132-C43A-E6A2C4BB55D7}"/>
              </a:ext>
            </a:extLst>
          </p:cNvPr>
          <p:cNvSpPr/>
          <p:nvPr/>
        </p:nvSpPr>
        <p:spPr>
          <a:xfrm>
            <a:off x="4515086" y="457200"/>
            <a:ext cx="2094658"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rgbClr val="D5D2C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 Actual method selection</a:t>
            </a:r>
          </a:p>
        </p:txBody>
      </p:sp>
      <p:sp>
        <p:nvSpPr>
          <p:cNvPr id="6" name="Vrije vorm: vorm 26">
            <a:hlinkClick r:id="rId13" action="ppaction://hlinksldjump"/>
            <a:extLst>
              <a:ext uri="{FF2B5EF4-FFF2-40B4-BE49-F238E27FC236}">
                <a16:creationId xmlns:a16="http://schemas.microsoft.com/office/drawing/2014/main" id="{85A77430-603A-5BFE-7950-21A9BE652B30}"/>
              </a:ext>
            </a:extLst>
          </p:cNvPr>
          <p:cNvSpPr/>
          <p:nvPr/>
        </p:nvSpPr>
        <p:spPr>
          <a:xfrm>
            <a:off x="6642000" y="457200"/>
            <a:ext cx="1146829" cy="183600"/>
          </a:xfrm>
          <a:custGeom>
            <a:avLst/>
            <a:gdLst>
              <a:gd name="connsiteX0" fmla="*/ 0 w 2126171"/>
              <a:gd name="connsiteY0" fmla="*/ 0 h 1275702"/>
              <a:gd name="connsiteX1" fmla="*/ 2126171 w 2126171"/>
              <a:gd name="connsiteY1" fmla="*/ 0 h 1275702"/>
              <a:gd name="connsiteX2" fmla="*/ 2126171 w 2126171"/>
              <a:gd name="connsiteY2" fmla="*/ 1275702 h 1275702"/>
              <a:gd name="connsiteX3" fmla="*/ 0 w 2126171"/>
              <a:gd name="connsiteY3" fmla="*/ 1275702 h 1275702"/>
              <a:gd name="connsiteX4" fmla="*/ 0 w 2126171"/>
              <a:gd name="connsiteY4" fmla="*/ 0 h 1275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6171" h="1275702">
                <a:moveTo>
                  <a:pt x="0" y="0"/>
                </a:moveTo>
                <a:lnTo>
                  <a:pt x="2126171" y="0"/>
                </a:lnTo>
                <a:lnTo>
                  <a:pt x="2126171" y="1275702"/>
                </a:lnTo>
                <a:lnTo>
                  <a:pt x="0" y="1275702"/>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83820" rIns="83820" bIns="83820" numCol="1" spcCol="1270" anchor="ctr" anchorCtr="0">
            <a:noAutofit/>
          </a:bodyPr>
          <a:lstStyle/>
          <a:p>
            <a:pPr marL="0" marR="0" lvl="0" indent="0" algn="l" defTabSz="977900" rtl="0" eaLnBrk="1" fontAlgn="base"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 Examples</a:t>
            </a:r>
          </a:p>
        </p:txBody>
      </p:sp>
      <p:graphicFrame>
        <p:nvGraphicFramePr>
          <p:cNvPr id="19" name="Table 19">
            <a:extLst>
              <a:ext uri="{FF2B5EF4-FFF2-40B4-BE49-F238E27FC236}">
                <a16:creationId xmlns:a16="http://schemas.microsoft.com/office/drawing/2014/main" id="{BEB745F6-A946-F3B3-3F1F-10ABC933B53B}"/>
              </a:ext>
            </a:extLst>
          </p:cNvPr>
          <p:cNvGraphicFramePr>
            <a:graphicFrameLocks noGrp="1"/>
          </p:cNvGraphicFramePr>
          <p:nvPr>
            <p:extLst>
              <p:ext uri="{D42A27DB-BD31-4B8C-83A1-F6EECF244321}">
                <p14:modId xmlns:p14="http://schemas.microsoft.com/office/powerpoint/2010/main" val="4088957881"/>
              </p:ext>
            </p:extLst>
          </p:nvPr>
        </p:nvGraphicFramePr>
        <p:xfrm>
          <a:off x="2806004" y="1537735"/>
          <a:ext cx="5650596" cy="2254115"/>
        </p:xfrm>
        <a:graphic>
          <a:graphicData uri="http://schemas.openxmlformats.org/drawingml/2006/table">
            <a:tbl>
              <a:tblPr firstRow="1" bandRow="1">
                <a:tableStyleId>{E8034E78-7F5D-4C2E-B375-FC64B27BC917}</a:tableStyleId>
              </a:tblPr>
              <a:tblGrid>
                <a:gridCol w="1085466">
                  <a:extLst>
                    <a:ext uri="{9D8B030D-6E8A-4147-A177-3AD203B41FA5}">
                      <a16:colId xmlns:a16="http://schemas.microsoft.com/office/drawing/2014/main" val="1256668932"/>
                    </a:ext>
                  </a:extLst>
                </a:gridCol>
                <a:gridCol w="1535484">
                  <a:extLst>
                    <a:ext uri="{9D8B030D-6E8A-4147-A177-3AD203B41FA5}">
                      <a16:colId xmlns:a16="http://schemas.microsoft.com/office/drawing/2014/main" val="7678516"/>
                    </a:ext>
                  </a:extLst>
                </a:gridCol>
                <a:gridCol w="1063413">
                  <a:extLst>
                    <a:ext uri="{9D8B030D-6E8A-4147-A177-3AD203B41FA5}">
                      <a16:colId xmlns:a16="http://schemas.microsoft.com/office/drawing/2014/main" val="3535778433"/>
                    </a:ext>
                  </a:extLst>
                </a:gridCol>
                <a:gridCol w="850233">
                  <a:extLst>
                    <a:ext uri="{9D8B030D-6E8A-4147-A177-3AD203B41FA5}">
                      <a16:colId xmlns:a16="http://schemas.microsoft.com/office/drawing/2014/main" val="3897696484"/>
                    </a:ext>
                  </a:extLst>
                </a:gridCol>
                <a:gridCol w="1116000">
                  <a:extLst>
                    <a:ext uri="{9D8B030D-6E8A-4147-A177-3AD203B41FA5}">
                      <a16:colId xmlns:a16="http://schemas.microsoft.com/office/drawing/2014/main" val="3860945744"/>
                    </a:ext>
                  </a:extLst>
                </a:gridCol>
              </a:tblGrid>
              <a:tr h="310115">
                <a:tc>
                  <a:txBody>
                    <a:bodyPr/>
                    <a:lstStyle/>
                    <a:p>
                      <a:r>
                        <a:rPr lang="en-GB" sz="1200" b="1" dirty="0">
                          <a:solidFill>
                            <a:schemeClr val="bg1"/>
                          </a:solidFill>
                        </a:rPr>
                        <a:t>SC link</a:t>
                      </a:r>
                      <a:endParaRPr lang="nl-NL" sz="1200" b="1" dirty="0">
                        <a:solidFill>
                          <a:schemeClr val="bg1"/>
                        </a:solidFill>
                      </a:endParaRPr>
                    </a:p>
                  </a:txBody>
                  <a:tcPr marL="126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Direct weighing</a:t>
                      </a:r>
                      <a:endParaRPr lang="nl-NL" sz="1200" b="1" dirty="0">
                        <a:solidFill>
                          <a:schemeClr val="bg1"/>
                        </a:solidFill>
                      </a:endParaRPr>
                    </a:p>
                  </a:txBody>
                  <a:tcPr marL="12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Survey</a:t>
                      </a:r>
                      <a:endParaRPr lang="nl-NL" sz="1200" b="1" dirty="0">
                        <a:solidFill>
                          <a:schemeClr val="bg1"/>
                        </a:solidFill>
                      </a:endParaRPr>
                    </a:p>
                  </a:txBody>
                  <a:tcPr marL="12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Expert</a:t>
                      </a:r>
                      <a:endParaRPr lang="nl-NL" sz="1200" b="1" dirty="0">
                        <a:solidFill>
                          <a:schemeClr val="bg1"/>
                        </a:solidFill>
                      </a:endParaRPr>
                    </a:p>
                  </a:txBody>
                  <a:tcPr marL="12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200" b="1" dirty="0">
                          <a:solidFill>
                            <a:schemeClr val="bg1"/>
                          </a:solidFill>
                        </a:rPr>
                        <a:t>Literature</a:t>
                      </a:r>
                      <a:endParaRPr lang="nl-NL" sz="1200" b="1" dirty="0">
                        <a:solidFill>
                          <a:schemeClr val="bg1"/>
                        </a:solidFill>
                      </a:endParaRPr>
                    </a:p>
                  </a:txBody>
                  <a:tcPr marL="126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928637201"/>
                  </a:ext>
                </a:extLst>
              </a:tr>
              <a:tr h="648000">
                <a:tc>
                  <a:txBody>
                    <a:bodyPr/>
                    <a:lstStyle/>
                    <a:p>
                      <a:r>
                        <a:rPr lang="en-GB" sz="1200" dirty="0">
                          <a:solidFill>
                            <a:schemeClr val="tx1"/>
                          </a:solidFill>
                        </a:rPr>
                        <a:t>Farmer</a:t>
                      </a:r>
                      <a:endParaRPr lang="nl-NL" sz="1200" dirty="0">
                        <a:solidFill>
                          <a:schemeClr val="tx1"/>
                        </a:solidFill>
                      </a:endParaRPr>
                    </a:p>
                  </a:txBody>
                  <a:tcPr marL="126000" marT="14400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9644736"/>
                  </a:ext>
                </a:extLst>
              </a:tr>
              <a:tr h="648000">
                <a:tc>
                  <a:txBody>
                    <a:bodyPr/>
                    <a:lstStyle/>
                    <a:p>
                      <a:r>
                        <a:rPr lang="en-GB" sz="1200" dirty="0">
                          <a:solidFill>
                            <a:schemeClr val="tx1"/>
                          </a:solidFill>
                        </a:rPr>
                        <a:t>Exporter</a:t>
                      </a:r>
                      <a:endParaRPr lang="nl-NL" sz="1200" dirty="0">
                        <a:solidFill>
                          <a:schemeClr val="tx1"/>
                        </a:solidFill>
                      </a:endParaRPr>
                    </a:p>
                  </a:txBody>
                  <a:tcPr marL="126000" marT="14400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3742049"/>
                  </a:ext>
                </a:extLst>
              </a:tr>
              <a:tr h="648000">
                <a:tc>
                  <a:txBody>
                    <a:bodyPr/>
                    <a:lstStyle/>
                    <a:p>
                      <a:r>
                        <a:rPr lang="en-GB" sz="1200" dirty="0">
                          <a:solidFill>
                            <a:schemeClr val="tx1"/>
                          </a:solidFill>
                        </a:rPr>
                        <a:t>Wholesaler</a:t>
                      </a:r>
                      <a:endParaRPr lang="nl-NL" sz="1200" dirty="0">
                        <a:solidFill>
                          <a:schemeClr val="tx1"/>
                        </a:solidFill>
                      </a:endParaRPr>
                    </a:p>
                  </a:txBody>
                  <a:tcPr marL="126000" marT="14400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200" dirty="0">
                        <a:solidFill>
                          <a:schemeClr val="tx1"/>
                        </a:solidFill>
                      </a:endParaRPr>
                    </a:p>
                  </a:txBody>
                  <a:tcPr marL="126000" marT="14400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511661"/>
                  </a:ext>
                </a:extLst>
              </a:tr>
            </a:tbl>
          </a:graphicData>
        </a:graphic>
      </p:graphicFrame>
      <p:sp>
        <p:nvSpPr>
          <p:cNvPr id="4" name="TextBox 3">
            <a:hlinkClick r:id="rId14" action="ppaction://hlinksldjump"/>
            <a:extLst>
              <a:ext uri="{FF2B5EF4-FFF2-40B4-BE49-F238E27FC236}">
                <a16:creationId xmlns:a16="http://schemas.microsoft.com/office/drawing/2014/main" id="{A708D36B-D4CB-C6B2-E660-0591054AC60E}"/>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14"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40" name="Gelijkbenige driehoek 34">
            <a:hlinkClick r:id="rId15" action="ppaction://hlinkfile"/>
            <a:extLst>
              <a:ext uri="{FF2B5EF4-FFF2-40B4-BE49-F238E27FC236}">
                <a16:creationId xmlns:a16="http://schemas.microsoft.com/office/drawing/2014/main" id="{51A7F433-00F2-8AFC-E8AC-4046CC05A0BE}"/>
              </a:ext>
            </a:extLst>
          </p:cNvPr>
          <p:cNvSpPr/>
          <p:nvPr/>
        </p:nvSpPr>
        <p:spPr>
          <a:xfrm rot="5400000">
            <a:off x="4022569" y="2020246"/>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1" name="Gelijkbenige driehoek 34">
            <a:hlinkClick r:id="rId16" action="ppaction://hlinkfile"/>
            <a:extLst>
              <a:ext uri="{FF2B5EF4-FFF2-40B4-BE49-F238E27FC236}">
                <a16:creationId xmlns:a16="http://schemas.microsoft.com/office/drawing/2014/main" id="{B059AF77-FF3C-7E92-4710-69A25EEF4D11}"/>
              </a:ext>
            </a:extLst>
          </p:cNvPr>
          <p:cNvSpPr/>
          <p:nvPr/>
        </p:nvSpPr>
        <p:spPr>
          <a:xfrm rot="5400000">
            <a:off x="4345692" y="2020246"/>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2" name="Gelijkbenige driehoek 34">
            <a:hlinkClick r:id="rId17" action="ppaction://hlinkfile"/>
            <a:extLst>
              <a:ext uri="{FF2B5EF4-FFF2-40B4-BE49-F238E27FC236}">
                <a16:creationId xmlns:a16="http://schemas.microsoft.com/office/drawing/2014/main" id="{7F34B89F-B0BD-5BB0-06BC-6A75CAE68C22}"/>
              </a:ext>
            </a:extLst>
          </p:cNvPr>
          <p:cNvSpPr/>
          <p:nvPr/>
        </p:nvSpPr>
        <p:spPr>
          <a:xfrm rot="5400000">
            <a:off x="4668815" y="2020246"/>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3" name="Gelijkbenige driehoek 34">
            <a:hlinkClick r:id="rId18" action="ppaction://hlinkfile"/>
            <a:extLst>
              <a:ext uri="{FF2B5EF4-FFF2-40B4-BE49-F238E27FC236}">
                <a16:creationId xmlns:a16="http://schemas.microsoft.com/office/drawing/2014/main" id="{74CDC0FB-165C-DBC4-6567-6EB01E4BA85E}"/>
              </a:ext>
            </a:extLst>
          </p:cNvPr>
          <p:cNvSpPr/>
          <p:nvPr/>
        </p:nvSpPr>
        <p:spPr>
          <a:xfrm rot="5400000">
            <a:off x="4991937" y="2020246"/>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4" name="Gelijkbenige driehoek 34">
            <a:hlinkClick r:id="rId19" action="ppaction://hlinkfile"/>
            <a:extLst>
              <a:ext uri="{FF2B5EF4-FFF2-40B4-BE49-F238E27FC236}">
                <a16:creationId xmlns:a16="http://schemas.microsoft.com/office/drawing/2014/main" id="{AB9F49F6-6EF0-3D04-4912-68F228A54ED5}"/>
              </a:ext>
            </a:extLst>
          </p:cNvPr>
          <p:cNvSpPr/>
          <p:nvPr/>
        </p:nvSpPr>
        <p:spPr>
          <a:xfrm rot="5400000">
            <a:off x="5841479" y="2020246"/>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5" name="Gelijkbenige driehoek 34">
            <a:hlinkClick r:id="rId20" action="ppaction://hlinkfile"/>
            <a:extLst>
              <a:ext uri="{FF2B5EF4-FFF2-40B4-BE49-F238E27FC236}">
                <a16:creationId xmlns:a16="http://schemas.microsoft.com/office/drawing/2014/main" id="{487223FC-1682-1EF9-B6B1-EF5772A300F8}"/>
              </a:ext>
            </a:extLst>
          </p:cNvPr>
          <p:cNvSpPr/>
          <p:nvPr/>
        </p:nvSpPr>
        <p:spPr>
          <a:xfrm rot="5400000">
            <a:off x="7751779" y="2020246"/>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6" name="Gelijkbenige driehoek 34">
            <a:hlinkClick r:id="rId21" action="ppaction://hlinkfile"/>
            <a:extLst>
              <a:ext uri="{FF2B5EF4-FFF2-40B4-BE49-F238E27FC236}">
                <a16:creationId xmlns:a16="http://schemas.microsoft.com/office/drawing/2014/main" id="{DC640716-9176-2862-C03E-408083E384EB}"/>
              </a:ext>
            </a:extLst>
          </p:cNvPr>
          <p:cNvSpPr/>
          <p:nvPr/>
        </p:nvSpPr>
        <p:spPr>
          <a:xfrm rot="5400000">
            <a:off x="6795913" y="2739208"/>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7" name="Gelijkbenige driehoek 34">
            <a:hlinkClick r:id="rId22" action="ppaction://hlinkfile"/>
            <a:extLst>
              <a:ext uri="{FF2B5EF4-FFF2-40B4-BE49-F238E27FC236}">
                <a16:creationId xmlns:a16="http://schemas.microsoft.com/office/drawing/2014/main" id="{F9001605-4DCE-3D89-49F1-8A0784F97B2D}"/>
              </a:ext>
            </a:extLst>
          </p:cNvPr>
          <p:cNvSpPr/>
          <p:nvPr/>
        </p:nvSpPr>
        <p:spPr>
          <a:xfrm rot="5400000">
            <a:off x="5625479" y="3296962"/>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48" name="Gelijkbenige driehoek 34">
            <a:hlinkClick r:id="rId23" action="ppaction://hlinkfile"/>
            <a:extLst>
              <a:ext uri="{FF2B5EF4-FFF2-40B4-BE49-F238E27FC236}">
                <a16:creationId xmlns:a16="http://schemas.microsoft.com/office/drawing/2014/main" id="{52C0CC15-5E76-4DDA-611C-76B673AD8C2A}"/>
              </a:ext>
            </a:extLst>
          </p:cNvPr>
          <p:cNvSpPr/>
          <p:nvPr/>
        </p:nvSpPr>
        <p:spPr>
          <a:xfrm rot="5400000">
            <a:off x="6029048" y="3296962"/>
            <a:ext cx="252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noAutofit/>
          </a:bodyPr>
          <a:lstStyle/>
          <a:p>
            <a:pPr algn="ctr"/>
            <a:endParaRPr lang="nl-NL" sz="1400" dirty="0">
              <a:solidFill>
                <a:schemeClr val="tx1"/>
              </a:solidFill>
            </a:endParaRPr>
          </a:p>
        </p:txBody>
      </p:sp>
      <p:sp>
        <p:nvSpPr>
          <p:cNvPr id="5" name="Slide Number Placeholder 4">
            <a:extLst>
              <a:ext uri="{FF2B5EF4-FFF2-40B4-BE49-F238E27FC236}">
                <a16:creationId xmlns:a16="http://schemas.microsoft.com/office/drawing/2014/main" id="{4745E38D-0BA6-9BD3-5D54-568C86EA71CA}"/>
              </a:ext>
            </a:extLst>
          </p:cNvPr>
          <p:cNvSpPr>
            <a:spLocks noGrp="1"/>
          </p:cNvSpPr>
          <p:nvPr>
            <p:ph type="sldNum" sz="quarter" idx="11"/>
          </p:nvPr>
        </p:nvSpPr>
        <p:spPr/>
        <p:txBody>
          <a:bodyPr/>
          <a:lstStyle/>
          <a:p>
            <a:fld id="{F25965E0-7062-474C-8671-DB3A3CE669B0}" type="slidenum">
              <a:rPr lang="nl-NL" smtClean="0"/>
              <a:pPr/>
              <a:t>95</a:t>
            </a:fld>
            <a:endParaRPr lang="nl-NL" dirty="0"/>
          </a:p>
        </p:txBody>
      </p:sp>
    </p:spTree>
    <p:extLst>
      <p:ext uri="{BB962C8B-B14F-4D97-AF65-F5344CB8AC3E}">
        <p14:creationId xmlns:p14="http://schemas.microsoft.com/office/powerpoint/2010/main" val="5113127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707274" y="1459473"/>
            <a:ext cx="5855993" cy="2471305"/>
          </a:xfrm>
        </p:spPr>
        <p:txBody>
          <a:bodyPr/>
          <a:lstStyle/>
          <a:p>
            <a:r>
              <a:rPr lang="en-GB" dirty="0"/>
              <a:t>Once the data are collected, some additional steps are required to finalize the result. This depends very much on the focus. One of the issues is if upscaling is required:</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5: Upscaling considerations</a:t>
            </a:r>
          </a:p>
        </p:txBody>
      </p:sp>
      <p:sp>
        <p:nvSpPr>
          <p:cNvPr id="8" name="Rechthoek 7">
            <a:hlinkClick r:id="rId2" action="ppaction://hlinksldjump"/>
            <a:extLst>
              <a:ext uri="{FF2B5EF4-FFF2-40B4-BE49-F238E27FC236}">
                <a16:creationId xmlns:a16="http://schemas.microsoft.com/office/drawing/2014/main" id="{FB10AA20-B62D-7274-7D9F-97E82375622C}"/>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Pijl: vijfhoek 8">
            <a:hlinkClick r:id="rId3" action="ppaction://hlinksldjump"/>
            <a:extLst>
              <a:ext uri="{FF2B5EF4-FFF2-40B4-BE49-F238E27FC236}">
                <a16:creationId xmlns:a16="http://schemas.microsoft.com/office/drawing/2014/main" id="{404C75D4-7EAF-599A-5FA3-FE5BB6CFC940}"/>
              </a:ext>
            </a:extLst>
          </p:cNvPr>
          <p:cNvSpPr/>
          <p:nvPr/>
        </p:nvSpPr>
        <p:spPr>
          <a:xfrm>
            <a:off x="381000" y="2141419"/>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4A9A90E9-714F-A0E9-0E34-FA803F40A999}"/>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A544AD56-77DC-531A-B846-CEFE6FDEDF9F}"/>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45522E3D-6D5F-C286-4521-1328C0A911B8}"/>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85D622C9-3663-6226-FCC0-67DE5DF38AB8}"/>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08901306-9C54-6737-2C88-A468E8DD7AB6}"/>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0619D017-6121-FBE8-6C85-1839C1449C4F}"/>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053751CB-9A11-F788-E613-25EEC19654A8}"/>
              </a:ext>
            </a:extLst>
          </p:cNvPr>
          <p:cNvSpPr txBox="1"/>
          <p:nvPr/>
        </p:nvSpPr>
        <p:spPr>
          <a:xfrm>
            <a:off x="4874254" y="2526534"/>
            <a:ext cx="1196038" cy="324000"/>
          </a:xfrm>
          <a:prstGeom prst="rect">
            <a:avLst/>
          </a:prstGeom>
          <a:noFill/>
          <a:ln w="19050">
            <a:solidFill>
              <a:schemeClr val="accent2"/>
            </a:solidFill>
          </a:ln>
        </p:spPr>
        <p:txBody>
          <a:bodyPr wrap="none" rtlCol="0">
            <a:noAutofit/>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lang="en-GB" sz="1200" dirty="0">
                <a:latin typeface="Arial" panose="020B0604020202020204" pitchFamily="34" charset="0"/>
              </a:rPr>
              <a:t>Q</a:t>
            </a:r>
            <a:r>
              <a:rPr kumimoji="0" lang="en-GB" sz="1200" b="0" i="0" u="none" strike="noStrike" kern="1200" cap="none" spc="0" normalizeH="0" baseline="0" noProof="0" dirty="0" err="1">
                <a:ln>
                  <a:noFill/>
                </a:ln>
                <a:effectLst/>
                <a:uLnTx/>
                <a:uFillTx/>
                <a:latin typeface="Arial" panose="020B0604020202020204" pitchFamily="34" charset="0"/>
                <a:ea typeface="+mn-ea"/>
                <a:cs typeface="+mn-cs"/>
              </a:rPr>
              <a:t>uantification</a:t>
            </a:r>
            <a:endParaRPr kumimoji="0" lang="nl-NL" sz="1200" b="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30FD7A1B-130A-A887-9893-2F4F4ACB96CA}"/>
              </a:ext>
            </a:extLst>
          </p:cNvPr>
          <p:cNvSpPr txBox="1"/>
          <p:nvPr/>
        </p:nvSpPr>
        <p:spPr>
          <a:xfrm>
            <a:off x="2808288" y="3133483"/>
            <a:ext cx="2821918" cy="324000"/>
          </a:xfrm>
          <a:prstGeom prst="rect">
            <a:avLst/>
          </a:prstGeom>
          <a:noFill/>
          <a:ln w="19050">
            <a:solidFill>
              <a:schemeClr val="accent2"/>
            </a:solidFill>
          </a:ln>
        </p:spPr>
        <p:txBody>
          <a:bodyPr wrap="square" rtlCol="0">
            <a:noAutofit/>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0" lang="en-GB" sz="1200" b="0" i="0" u="none" strike="noStrike" kern="1200" cap="none" spc="0" normalizeH="0" baseline="0" noProof="0" dirty="0">
                <a:ln>
                  <a:noFill/>
                </a:ln>
                <a:effectLst/>
                <a:uLnTx/>
                <a:uFillTx/>
                <a:latin typeface="Arial" panose="020B0604020202020204" pitchFamily="34" charset="0"/>
                <a:ea typeface="+mn-ea"/>
                <a:cs typeface="+mn-cs"/>
              </a:rPr>
              <a:t>Upscaling required</a:t>
            </a:r>
            <a:endParaRPr kumimoji="0" lang="nl-NL" sz="1200" b="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E06A839C-5B4C-1B36-9E51-059EB08C109E}"/>
              </a:ext>
            </a:extLst>
          </p:cNvPr>
          <p:cNvSpPr txBox="1"/>
          <p:nvPr/>
        </p:nvSpPr>
        <p:spPr>
          <a:xfrm>
            <a:off x="6520214" y="3133483"/>
            <a:ext cx="1942749" cy="324000"/>
          </a:xfrm>
          <a:prstGeom prst="rect">
            <a:avLst/>
          </a:prstGeom>
          <a:noFill/>
          <a:ln w="19050">
            <a:solidFill>
              <a:schemeClr val="accent2"/>
            </a:solidFill>
          </a:ln>
        </p:spPr>
        <p:txBody>
          <a:bodyPr wrap="square" rtlCol="0">
            <a:noAutofit/>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0" lang="en-GB" sz="1200" b="0" i="0" u="none" strike="noStrike" kern="1200" cap="none" spc="0" normalizeH="0" baseline="0" noProof="0" dirty="0">
                <a:ln>
                  <a:noFill/>
                </a:ln>
                <a:effectLst/>
                <a:uLnTx/>
                <a:uFillTx/>
                <a:latin typeface="Arial" panose="020B0604020202020204" pitchFamily="34" charset="0"/>
                <a:ea typeface="+mn-ea"/>
                <a:cs typeface="+mn-cs"/>
              </a:rPr>
              <a:t>No upscaling required</a:t>
            </a:r>
            <a:endParaRPr kumimoji="0" lang="nl-NL" sz="1200" b="0" i="0" u="none" strike="noStrike" kern="1200" cap="none" spc="0" normalizeH="0" baseline="0" noProof="0" dirty="0" err="1">
              <a:ln>
                <a:noFill/>
              </a:ln>
              <a:effectLst/>
              <a:uLnTx/>
              <a:uFillTx/>
              <a:latin typeface="Arial" panose="020B0604020202020204" pitchFamily="34" charset="0"/>
              <a:ea typeface="+mn-ea"/>
              <a:cs typeface="+mn-cs"/>
            </a:endParaRPr>
          </a:p>
        </p:txBody>
      </p:sp>
      <p:cxnSp>
        <p:nvCxnSpPr>
          <p:cNvPr id="17" name="Connector: Elbow 16">
            <a:extLst>
              <a:ext uri="{FF2B5EF4-FFF2-40B4-BE49-F238E27FC236}">
                <a16:creationId xmlns:a16="http://schemas.microsoft.com/office/drawing/2014/main" id="{56CC7F8C-7DB3-B629-041C-C2DC5CA9F87E}"/>
              </a:ext>
            </a:extLst>
          </p:cNvPr>
          <p:cNvCxnSpPr>
            <a:cxnSpLocks/>
            <a:stCxn id="10" idx="3"/>
            <a:endCxn id="16" idx="0"/>
          </p:cNvCxnSpPr>
          <p:nvPr/>
        </p:nvCxnSpPr>
        <p:spPr>
          <a:xfrm>
            <a:off x="6070292" y="2688534"/>
            <a:ext cx="1421297" cy="444949"/>
          </a:xfrm>
          <a:prstGeom prst="bentConnector2">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47C03B43-7192-2951-D62C-70A4210B1A2B}"/>
              </a:ext>
            </a:extLst>
          </p:cNvPr>
          <p:cNvCxnSpPr>
            <a:cxnSpLocks/>
          </p:cNvCxnSpPr>
          <p:nvPr/>
        </p:nvCxnSpPr>
        <p:spPr>
          <a:xfrm rot="10800000" flipV="1">
            <a:off x="4219248" y="2688534"/>
            <a:ext cx="655007" cy="360000"/>
          </a:xfrm>
          <a:prstGeom prst="bentConnector2">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EF7467F-7A91-833A-2CB4-8E74BA13CF01}"/>
              </a:ext>
            </a:extLst>
          </p:cNvPr>
          <p:cNvSpPr txBox="1"/>
          <p:nvPr/>
        </p:nvSpPr>
        <p:spPr>
          <a:xfrm>
            <a:off x="2808288" y="3812139"/>
            <a:ext cx="825676" cy="324000"/>
          </a:xfrm>
          <a:prstGeom prst="rect">
            <a:avLst/>
          </a:prstGeom>
          <a:noFill/>
          <a:ln w="19050">
            <a:solidFill>
              <a:schemeClr val="accent2"/>
            </a:solidFill>
          </a:ln>
        </p:spPr>
        <p:txBody>
          <a:bodyPr wrap="square" rtlCol="0">
            <a:noAutofit/>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0" lang="en-GB" sz="1200" b="0" i="0" u="none" strike="noStrike" kern="1200" cap="none" spc="0" normalizeH="0" baseline="0" noProof="0" dirty="0">
                <a:ln>
                  <a:noFill/>
                </a:ln>
                <a:effectLst/>
                <a:uLnTx/>
                <a:uFillTx/>
                <a:latin typeface="Arial" panose="020B0604020202020204" pitchFamily="34" charset="0"/>
                <a:ea typeface="+mn-ea"/>
                <a:cs typeface="+mn-cs"/>
              </a:rPr>
              <a:t>In time</a:t>
            </a:r>
            <a:endParaRPr kumimoji="0" lang="nl-NL" sz="1200" b="0" i="0" u="none" strike="noStrike" kern="1200" cap="none" spc="0" normalizeH="0" baseline="0" noProof="0" dirty="0" err="1">
              <a:ln>
                <a:noFill/>
              </a:ln>
              <a:effectLst/>
              <a:uLnTx/>
              <a:uFillTx/>
              <a:latin typeface="Arial" panose="020B0604020202020204" pitchFamily="34" charset="0"/>
              <a:ea typeface="+mn-ea"/>
              <a:cs typeface="+mn-cs"/>
            </a:endParaRPr>
          </a:p>
        </p:txBody>
      </p:sp>
      <p:sp>
        <p:nvSpPr>
          <p:cNvPr id="20" name="TextBox 19">
            <a:extLst>
              <a:ext uri="{FF2B5EF4-FFF2-40B4-BE49-F238E27FC236}">
                <a16:creationId xmlns:a16="http://schemas.microsoft.com/office/drawing/2014/main" id="{67A39AEA-8257-3C21-4003-DDADA607FF97}"/>
              </a:ext>
            </a:extLst>
          </p:cNvPr>
          <p:cNvSpPr txBox="1"/>
          <p:nvPr/>
        </p:nvSpPr>
        <p:spPr>
          <a:xfrm>
            <a:off x="4728242" y="3806564"/>
            <a:ext cx="901964" cy="324000"/>
          </a:xfrm>
          <a:prstGeom prst="rect">
            <a:avLst/>
          </a:prstGeom>
          <a:noFill/>
          <a:ln w="19050">
            <a:solidFill>
              <a:schemeClr val="accent2"/>
            </a:solidFill>
          </a:ln>
        </p:spPr>
        <p:txBody>
          <a:bodyPr wrap="square" rtlCol="0">
            <a:noAutofit/>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0" lang="en-GB" sz="1200" b="0" i="0" u="none" strike="noStrike" kern="1200" cap="none" spc="0" normalizeH="0" baseline="0" noProof="0" dirty="0">
                <a:ln>
                  <a:noFill/>
                </a:ln>
                <a:effectLst/>
                <a:uLnTx/>
                <a:uFillTx/>
                <a:latin typeface="Arial" panose="020B0604020202020204" pitchFamily="34" charset="0"/>
                <a:ea typeface="+mn-ea"/>
                <a:cs typeface="+mn-cs"/>
              </a:rPr>
              <a:t>Locations</a:t>
            </a:r>
            <a:endParaRPr kumimoji="0" lang="nl-NL" sz="1200" b="0" i="0" u="none" strike="noStrike" kern="1200" cap="none" spc="0" normalizeH="0" baseline="0" noProof="0" dirty="0" err="1">
              <a:ln>
                <a:noFill/>
              </a:ln>
              <a:effectLst/>
              <a:uLnTx/>
              <a:uFillTx/>
              <a:latin typeface="Arial" panose="020B0604020202020204" pitchFamily="34" charset="0"/>
              <a:ea typeface="+mn-ea"/>
              <a:cs typeface="+mn-cs"/>
            </a:endParaRPr>
          </a:p>
        </p:txBody>
      </p:sp>
      <p:cxnSp>
        <p:nvCxnSpPr>
          <p:cNvPr id="21" name="Straight Arrow Connector 20">
            <a:extLst>
              <a:ext uri="{FF2B5EF4-FFF2-40B4-BE49-F238E27FC236}">
                <a16:creationId xmlns:a16="http://schemas.microsoft.com/office/drawing/2014/main" id="{0B96D63F-655C-1CBB-C24B-62A598C8B9B7}"/>
              </a:ext>
            </a:extLst>
          </p:cNvPr>
          <p:cNvCxnSpPr>
            <a:cxnSpLocks/>
          </p:cNvCxnSpPr>
          <p:nvPr/>
        </p:nvCxnSpPr>
        <p:spPr>
          <a:xfrm>
            <a:off x="3217454" y="3454983"/>
            <a:ext cx="0" cy="28800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EFE23C9-B6FF-DAB4-30F9-C1A782BF2553}"/>
              </a:ext>
            </a:extLst>
          </p:cNvPr>
          <p:cNvCxnSpPr>
            <a:cxnSpLocks/>
          </p:cNvCxnSpPr>
          <p:nvPr/>
        </p:nvCxnSpPr>
        <p:spPr>
          <a:xfrm>
            <a:off x="5161177" y="3457483"/>
            <a:ext cx="0" cy="28800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4A1E674-9C4E-E436-9348-1CBC9DCB4067}"/>
              </a:ext>
            </a:extLst>
          </p:cNvPr>
          <p:cNvCxnSpPr>
            <a:cxnSpLocks/>
          </p:cNvCxnSpPr>
          <p:nvPr/>
        </p:nvCxnSpPr>
        <p:spPr>
          <a:xfrm flipH="1">
            <a:off x="3715247" y="3968564"/>
            <a:ext cx="1008000" cy="557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Arrow: Right 23">
            <a:hlinkClick r:id="" action="ppaction://hlinkshowjump?jump=nextslide"/>
            <a:extLst>
              <a:ext uri="{FF2B5EF4-FFF2-40B4-BE49-F238E27FC236}">
                <a16:creationId xmlns:a16="http://schemas.microsoft.com/office/drawing/2014/main" id="{3F07D9BD-1D39-1472-7A47-A09B3518AF03}"/>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cxnSp>
        <p:nvCxnSpPr>
          <p:cNvPr id="28" name="Straight Arrow Connector 27">
            <a:extLst>
              <a:ext uri="{FF2B5EF4-FFF2-40B4-BE49-F238E27FC236}">
                <a16:creationId xmlns:a16="http://schemas.microsoft.com/office/drawing/2014/main" id="{FCEDBE2B-872A-B201-A8E3-277B9BF4017C}"/>
              </a:ext>
            </a:extLst>
          </p:cNvPr>
          <p:cNvCxnSpPr>
            <a:cxnSpLocks/>
          </p:cNvCxnSpPr>
          <p:nvPr/>
        </p:nvCxnSpPr>
        <p:spPr>
          <a:xfrm>
            <a:off x="5439866" y="2181813"/>
            <a:ext cx="0" cy="28800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BD4CFCF7-2D53-4DA1-E77C-BCDD06D9DFF0}"/>
              </a:ext>
            </a:extLst>
          </p:cNvPr>
          <p:cNvSpPr>
            <a:spLocks noGrp="1"/>
          </p:cNvSpPr>
          <p:nvPr>
            <p:ph type="sldNum" sz="quarter" idx="11"/>
          </p:nvPr>
        </p:nvSpPr>
        <p:spPr/>
        <p:txBody>
          <a:bodyPr/>
          <a:lstStyle/>
          <a:p>
            <a:fld id="{F25965E0-7062-474C-8671-DB3A3CE669B0}" type="slidenum">
              <a:rPr lang="nl-NL" smtClean="0"/>
              <a:pPr/>
              <a:t>96</a:t>
            </a:fld>
            <a:endParaRPr lang="nl-NL" dirty="0"/>
          </a:p>
        </p:txBody>
      </p:sp>
    </p:spTree>
    <p:extLst>
      <p:ext uri="{BB962C8B-B14F-4D97-AF65-F5344CB8AC3E}">
        <p14:creationId xmlns:p14="http://schemas.microsoft.com/office/powerpoint/2010/main" val="40168263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689A5438-69F9-259D-FBC1-8D44D5848070}"/>
              </a:ext>
            </a:extLst>
          </p:cNvPr>
          <p:cNvSpPr>
            <a:spLocks noGrp="1"/>
          </p:cNvSpPr>
          <p:nvPr>
            <p:ph type="body" sz="quarter" idx="10"/>
          </p:nvPr>
        </p:nvSpPr>
        <p:spPr>
          <a:xfrm>
            <a:off x="2707274" y="1459473"/>
            <a:ext cx="5855993" cy="2471305"/>
          </a:xfrm>
        </p:spPr>
        <p:txBody>
          <a:bodyPr/>
          <a:lstStyle/>
          <a:p>
            <a:r>
              <a:rPr lang="en-GB" b="1" dirty="0"/>
              <a:t>No upscaling required: </a:t>
            </a:r>
            <a:br>
              <a:rPr lang="en-GB" b="1" dirty="0"/>
            </a:br>
            <a:r>
              <a:rPr lang="en-GB" dirty="0"/>
              <a:t>E.g., when analysis is limited to one company or very small supply chain, and quantification takes place continuously (supermarket)</a:t>
            </a:r>
          </a:p>
          <a:p>
            <a:r>
              <a:rPr lang="en-GB" b="1" dirty="0"/>
              <a:t>Outliers:</a:t>
            </a:r>
            <a:br>
              <a:rPr lang="en-GB" dirty="0"/>
            </a:br>
            <a:r>
              <a:rPr lang="en-GB" dirty="0"/>
              <a:t>these are defined as data point outside the interval (</a:t>
            </a:r>
            <a:r>
              <a:rPr lang="el-GR" dirty="0"/>
              <a:t>μ</a:t>
            </a:r>
            <a:r>
              <a:rPr lang="en-GB" dirty="0"/>
              <a:t>-3</a:t>
            </a:r>
            <a:r>
              <a:rPr lang="el-GR" dirty="0"/>
              <a:t>σ</a:t>
            </a:r>
            <a:r>
              <a:rPr lang="en-GB" dirty="0"/>
              <a:t>, </a:t>
            </a:r>
            <a:r>
              <a:rPr lang="el-GR" dirty="0"/>
              <a:t>μ</a:t>
            </a:r>
            <a:r>
              <a:rPr lang="en-GB" dirty="0"/>
              <a:t>+3</a:t>
            </a:r>
            <a:r>
              <a:rPr lang="el-GR" dirty="0"/>
              <a:t>σ</a:t>
            </a:r>
            <a:r>
              <a:rPr lang="en-GB" dirty="0"/>
              <a:t>) (</a:t>
            </a:r>
            <a:r>
              <a:rPr lang="el-GR" dirty="0"/>
              <a:t>μ</a:t>
            </a:r>
            <a:r>
              <a:rPr lang="en-GB" dirty="0"/>
              <a:t>=mean, </a:t>
            </a:r>
            <a:r>
              <a:rPr lang="el-GR" dirty="0"/>
              <a:t>σ</a:t>
            </a:r>
            <a:r>
              <a:rPr lang="en-GB" dirty="0"/>
              <a:t>=</a:t>
            </a:r>
            <a:r>
              <a:rPr lang="en-GB" dirty="0" err="1"/>
              <a:t>stdev</a:t>
            </a:r>
            <a:r>
              <a:rPr lang="en-GB" dirty="0"/>
              <a:t>). Are they caused by e.g., promotions (then FL data should be included, i.e. regular predictable activities) or by incidents (excluded)? </a:t>
            </a:r>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5: Upscaling considerations</a:t>
            </a:r>
          </a:p>
        </p:txBody>
      </p:sp>
      <p:sp>
        <p:nvSpPr>
          <p:cNvPr id="8" name="Rechthoek 7">
            <a:hlinkClick r:id="rId2" action="ppaction://hlinksldjump"/>
            <a:extLst>
              <a:ext uri="{FF2B5EF4-FFF2-40B4-BE49-F238E27FC236}">
                <a16:creationId xmlns:a16="http://schemas.microsoft.com/office/drawing/2014/main" id="{FB10AA20-B62D-7274-7D9F-97E82375622C}"/>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Pijl: vijfhoek 8">
            <a:hlinkClick r:id="rId3" action="ppaction://hlinksldjump"/>
            <a:extLst>
              <a:ext uri="{FF2B5EF4-FFF2-40B4-BE49-F238E27FC236}">
                <a16:creationId xmlns:a16="http://schemas.microsoft.com/office/drawing/2014/main" id="{404C75D4-7EAF-599A-5FA3-FE5BB6CFC940}"/>
              </a:ext>
            </a:extLst>
          </p:cNvPr>
          <p:cNvSpPr/>
          <p:nvPr/>
        </p:nvSpPr>
        <p:spPr>
          <a:xfrm>
            <a:off x="381000" y="2141419"/>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4" action="ppaction://hlinksldjump"/>
            <a:extLst>
              <a:ext uri="{FF2B5EF4-FFF2-40B4-BE49-F238E27FC236}">
                <a16:creationId xmlns:a16="http://schemas.microsoft.com/office/drawing/2014/main" id="{4A9A90E9-714F-A0E9-0E34-FA803F40A999}"/>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5" action="ppaction://hlinksldjump"/>
            <a:extLst>
              <a:ext uri="{FF2B5EF4-FFF2-40B4-BE49-F238E27FC236}">
                <a16:creationId xmlns:a16="http://schemas.microsoft.com/office/drawing/2014/main" id="{A544AD56-77DC-531A-B846-CEFE6FDEDF9F}"/>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6" action="ppaction://hlinksldjump"/>
            <a:extLst>
              <a:ext uri="{FF2B5EF4-FFF2-40B4-BE49-F238E27FC236}">
                <a16:creationId xmlns:a16="http://schemas.microsoft.com/office/drawing/2014/main" id="{45522E3D-6D5F-C286-4521-1328C0A911B8}"/>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7" action="ppaction://hlinksldjump"/>
            <a:extLst>
              <a:ext uri="{FF2B5EF4-FFF2-40B4-BE49-F238E27FC236}">
                <a16:creationId xmlns:a16="http://schemas.microsoft.com/office/drawing/2014/main" id="{85D622C9-3663-6226-FCC0-67DE5DF38AB8}"/>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08901306-9C54-6737-2C88-A468E8DD7AB6}"/>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TextBox 3">
            <a:hlinkClick r:id="rId8" action="ppaction://hlinksldjump"/>
            <a:extLst>
              <a:ext uri="{FF2B5EF4-FFF2-40B4-BE49-F238E27FC236}">
                <a16:creationId xmlns:a16="http://schemas.microsoft.com/office/drawing/2014/main" id="{ADE5F5A7-82B2-5245-3A46-72FEA335961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Arrow: Right 9">
            <a:hlinkClick r:id="" action="ppaction://hlinkshowjump?jump=nextslide"/>
            <a:extLst>
              <a:ext uri="{FF2B5EF4-FFF2-40B4-BE49-F238E27FC236}">
                <a16:creationId xmlns:a16="http://schemas.microsoft.com/office/drawing/2014/main" id="{85AB0889-3758-01F6-2E7C-FADC97054CA1}"/>
              </a:ext>
            </a:extLst>
          </p:cNvPr>
          <p:cNvSpPr/>
          <p:nvPr/>
        </p:nvSpPr>
        <p:spPr>
          <a:xfrm>
            <a:off x="7362613" y="4647600"/>
            <a:ext cx="602827" cy="36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5172"/>
              </a:solidFill>
              <a:effectLst/>
              <a:uLnTx/>
              <a:uFillTx/>
              <a:latin typeface="Arial" panose="020B0604020202020204" pitchFamily="34" charset="0"/>
              <a:ea typeface="+mn-ea"/>
              <a:cs typeface="+mn-cs"/>
            </a:endParaRPr>
          </a:p>
        </p:txBody>
      </p:sp>
      <p:sp>
        <p:nvSpPr>
          <p:cNvPr id="11" name="Slide Number Placeholder 10">
            <a:extLst>
              <a:ext uri="{FF2B5EF4-FFF2-40B4-BE49-F238E27FC236}">
                <a16:creationId xmlns:a16="http://schemas.microsoft.com/office/drawing/2014/main" id="{293612EB-5143-F558-C914-E189E8EE1EA4}"/>
              </a:ext>
            </a:extLst>
          </p:cNvPr>
          <p:cNvSpPr>
            <a:spLocks noGrp="1"/>
          </p:cNvSpPr>
          <p:nvPr>
            <p:ph type="sldNum" sz="quarter" idx="11"/>
          </p:nvPr>
        </p:nvSpPr>
        <p:spPr/>
        <p:txBody>
          <a:bodyPr/>
          <a:lstStyle/>
          <a:p>
            <a:fld id="{F25965E0-7062-474C-8671-DB3A3CE669B0}" type="slidenum">
              <a:rPr lang="nl-NL" smtClean="0"/>
              <a:pPr/>
              <a:t>97</a:t>
            </a:fld>
            <a:endParaRPr lang="nl-NL" dirty="0"/>
          </a:p>
        </p:txBody>
      </p:sp>
    </p:spTree>
    <p:extLst>
      <p:ext uri="{BB962C8B-B14F-4D97-AF65-F5344CB8AC3E}">
        <p14:creationId xmlns:p14="http://schemas.microsoft.com/office/powerpoint/2010/main" val="13050365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689A5438-69F9-259D-FBC1-8D44D5848070}"/>
              </a:ext>
            </a:extLst>
          </p:cNvPr>
          <p:cNvSpPr>
            <a:spLocks noGrp="1"/>
          </p:cNvSpPr>
          <p:nvPr>
            <p:ph type="body" sz="quarter" idx="10"/>
          </p:nvPr>
        </p:nvSpPr>
        <p:spPr>
          <a:xfrm>
            <a:off x="2707274" y="1459473"/>
            <a:ext cx="5855993" cy="2471305"/>
          </a:xfrm>
        </p:spPr>
        <p:txBody>
          <a:bodyPr/>
          <a:lstStyle/>
          <a:p>
            <a:r>
              <a:rPr lang="en-GB" b="1"/>
              <a:t>Upscaling in time: </a:t>
            </a:r>
            <a:br>
              <a:rPr lang="en-GB" b="1"/>
            </a:br>
            <a:r>
              <a:rPr lang="en-GB"/>
              <a:t>necessary if the quantification is limited to a small time period and the target is to estimate the FL for a longer period. E.g., can real measurements for 2 weeks be multiplied by 26 to obtain annual FL data? Is there a seasonality effect?</a:t>
            </a:r>
          </a:p>
          <a:p>
            <a:r>
              <a:rPr lang="en-GB" b="1"/>
              <a:t>Upscaling number of locations: </a:t>
            </a:r>
            <a:br>
              <a:rPr lang="en-GB" b="1"/>
            </a:br>
            <a:r>
              <a:rPr lang="en-GB"/>
              <a:t>if you interview 50 farmers out of 10,000; is that enough to reach a certain accuracy if you scale up? (</a:t>
            </a:r>
            <a:r>
              <a:rPr lang="en-GB">
                <a:hlinkClick r:id="rId2"/>
              </a:rPr>
              <a:t>https://www.calculator.net/sample-size-calculator.html</a:t>
            </a:r>
            <a:r>
              <a:rPr lang="en-GB"/>
              <a:t> )</a:t>
            </a:r>
            <a:endParaRPr lang="en-GB"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a:xfrm>
            <a:off x="2707274" y="950400"/>
            <a:ext cx="5855993" cy="335963"/>
          </a:xfrm>
        </p:spPr>
        <p:txBody>
          <a:bodyPr/>
          <a:lstStyle/>
          <a:p>
            <a:r>
              <a:rPr lang="en-US" dirty="0"/>
              <a:t>Step 5: Upscaling considerations</a:t>
            </a:r>
          </a:p>
        </p:txBody>
      </p:sp>
      <p:sp>
        <p:nvSpPr>
          <p:cNvPr id="8" name="Rechthoek 7">
            <a:hlinkClick r:id="rId3" action="ppaction://hlinksldjump"/>
            <a:extLst>
              <a:ext uri="{FF2B5EF4-FFF2-40B4-BE49-F238E27FC236}">
                <a16:creationId xmlns:a16="http://schemas.microsoft.com/office/drawing/2014/main" id="{FB10AA20-B62D-7274-7D9F-97E82375622C}"/>
              </a:ext>
            </a:extLst>
          </p:cNvPr>
          <p:cNvSpPr/>
          <p:nvPr/>
        </p:nvSpPr>
        <p:spPr>
          <a:xfrm>
            <a:off x="381000" y="164862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Pijl: vijfhoek 8">
            <a:hlinkClick r:id="rId4" action="ppaction://hlinksldjump"/>
            <a:extLst>
              <a:ext uri="{FF2B5EF4-FFF2-40B4-BE49-F238E27FC236}">
                <a16:creationId xmlns:a16="http://schemas.microsoft.com/office/drawing/2014/main" id="{404C75D4-7EAF-599A-5FA3-FE5BB6CFC940}"/>
              </a:ext>
            </a:extLst>
          </p:cNvPr>
          <p:cNvSpPr/>
          <p:nvPr/>
        </p:nvSpPr>
        <p:spPr>
          <a:xfrm>
            <a:off x="381000" y="2141419"/>
            <a:ext cx="2044148" cy="36576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Rechthoek 12">
            <a:hlinkClick r:id="rId5" action="ppaction://hlinksldjump"/>
            <a:extLst>
              <a:ext uri="{FF2B5EF4-FFF2-40B4-BE49-F238E27FC236}">
                <a16:creationId xmlns:a16="http://schemas.microsoft.com/office/drawing/2014/main" id="{4A9A90E9-714F-A0E9-0E34-FA803F40A999}"/>
              </a:ext>
            </a:extLst>
          </p:cNvPr>
          <p:cNvSpPr/>
          <p:nvPr/>
        </p:nvSpPr>
        <p:spPr>
          <a:xfrm>
            <a:off x="381000" y="3988800"/>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6" action="ppaction://hlinksldjump"/>
            <a:extLst>
              <a:ext uri="{FF2B5EF4-FFF2-40B4-BE49-F238E27FC236}">
                <a16:creationId xmlns:a16="http://schemas.microsoft.com/office/drawing/2014/main" id="{A544AD56-77DC-531A-B846-CEFE6FDEDF9F}"/>
              </a:ext>
            </a:extLst>
          </p:cNvPr>
          <p:cNvSpPr/>
          <p:nvPr/>
        </p:nvSpPr>
        <p:spPr>
          <a:xfrm>
            <a:off x="381000" y="1157951"/>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7" action="ppaction://hlinksldjump"/>
            <a:extLst>
              <a:ext uri="{FF2B5EF4-FFF2-40B4-BE49-F238E27FC236}">
                <a16:creationId xmlns:a16="http://schemas.microsoft.com/office/drawing/2014/main" id="{45522E3D-6D5F-C286-4521-1328C0A911B8}"/>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8" action="ppaction://hlinksldjump"/>
            <a:extLst>
              <a:ext uri="{FF2B5EF4-FFF2-40B4-BE49-F238E27FC236}">
                <a16:creationId xmlns:a16="http://schemas.microsoft.com/office/drawing/2014/main" id="{85D622C9-3663-6226-FCC0-67DE5DF38AB8}"/>
              </a:ext>
            </a:extLst>
          </p:cNvPr>
          <p:cNvSpPr/>
          <p:nvPr/>
        </p:nvSpPr>
        <p:spPr>
          <a:xfrm>
            <a:off x="381000" y="663049"/>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08901306-9C54-6737-2C88-A468E8DD7AB6}"/>
              </a:ext>
            </a:extLst>
          </p:cNvPr>
          <p:cNvSpPr txBox="1"/>
          <p:nvPr/>
        </p:nvSpPr>
        <p:spPr>
          <a:xfrm>
            <a:off x="8223250" y="4660053"/>
            <a:ext cx="336550" cy="306302"/>
          </a:xfrm>
          <a:prstGeom prst="rect">
            <a:avLst/>
          </a:prstGeom>
          <a:solidFill>
            <a:schemeClr val="tx2">
              <a:lumMod val="20000"/>
              <a:lumOff val="80000"/>
            </a:schemeClr>
          </a:solidFill>
          <a:ln w="19050">
            <a:solidFill>
              <a:schemeClr val="accent2"/>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mn-cs"/>
            </a:endParaRPr>
          </a:p>
        </p:txBody>
      </p:sp>
      <p:sp>
        <p:nvSpPr>
          <p:cNvPr id="4" name="TextBox 3">
            <a:hlinkClick r:id="rId9" action="ppaction://hlinksldjump"/>
            <a:extLst>
              <a:ext uri="{FF2B5EF4-FFF2-40B4-BE49-F238E27FC236}">
                <a16:creationId xmlns:a16="http://schemas.microsoft.com/office/drawing/2014/main" id="{ADE5F5A7-82B2-5245-3A46-72FEA3359611}"/>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81946A2D-70A8-E678-15AC-50710F16EBFB}"/>
              </a:ext>
            </a:extLst>
          </p:cNvPr>
          <p:cNvSpPr>
            <a:spLocks noGrp="1"/>
          </p:cNvSpPr>
          <p:nvPr>
            <p:ph type="sldNum" sz="quarter" idx="11"/>
          </p:nvPr>
        </p:nvSpPr>
        <p:spPr/>
        <p:txBody>
          <a:bodyPr/>
          <a:lstStyle/>
          <a:p>
            <a:fld id="{F25965E0-7062-474C-8671-DB3A3CE669B0}" type="slidenum">
              <a:rPr lang="nl-NL" smtClean="0"/>
              <a:pPr/>
              <a:t>98</a:t>
            </a:fld>
            <a:endParaRPr lang="nl-NL" dirty="0"/>
          </a:p>
        </p:txBody>
      </p:sp>
    </p:spTree>
    <p:extLst>
      <p:ext uri="{BB962C8B-B14F-4D97-AF65-F5344CB8AC3E}">
        <p14:creationId xmlns:p14="http://schemas.microsoft.com/office/powerpoint/2010/main" val="25830471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30B1FC-2079-3CAC-6F1C-F14605BD649B}"/>
              </a:ext>
            </a:extLst>
          </p:cNvPr>
          <p:cNvSpPr>
            <a:spLocks noGrp="1"/>
          </p:cNvSpPr>
          <p:nvPr>
            <p:ph type="body" sz="quarter" idx="10"/>
          </p:nvPr>
        </p:nvSpPr>
        <p:spPr/>
        <p:txBody>
          <a:bodyPr/>
          <a:lstStyle/>
          <a:p>
            <a:pPr marL="228600" indent="-228600">
              <a:buClr>
                <a:schemeClr val="tx1"/>
              </a:buClr>
              <a:buSzPct val="100000"/>
              <a:buFont typeface="+mj-lt"/>
              <a:buAutoNum type="arabicPeriod"/>
            </a:pPr>
            <a:r>
              <a:rPr lang="nl-NL" dirty="0">
                <a:solidFill>
                  <a:schemeClr val="accent4"/>
                </a:solidFill>
                <a:hlinkClick r:id="rId2">
                  <a:extLst>
                    <a:ext uri="{A12FA001-AC4F-418D-AE19-62706E023703}">
                      <ahyp:hlinkClr xmlns:ahyp="http://schemas.microsoft.com/office/drawing/2018/hyperlinkcolor" val="tx"/>
                    </a:ext>
                  </a:extLst>
                </a:hlinkClick>
              </a:rPr>
              <a:t>http://www.cec.org/files/documents/publications/11869-why-and-how-measure-food-loss-and-waste-practical-guide-version-20-en.pdf</a:t>
            </a:r>
          </a:p>
          <a:p>
            <a:pPr marL="228600" indent="-228600">
              <a:buClr>
                <a:schemeClr val="tx1"/>
              </a:buClr>
              <a:buSzPct val="100000"/>
              <a:buFont typeface="+mj-lt"/>
              <a:buAutoNum type="arabicPeriod"/>
            </a:pPr>
            <a:r>
              <a:rPr lang="nl-NL" dirty="0">
                <a:solidFill>
                  <a:schemeClr val="accent4"/>
                </a:solidFill>
                <a:hlinkClick r:id="rId2">
                  <a:extLst>
                    <a:ext uri="{A12FA001-AC4F-418D-AE19-62706E023703}">
                      <ahyp:hlinkClr xmlns:ahyp="http://schemas.microsoft.com/office/drawing/2018/hyperlinkcolor" val="tx"/>
                    </a:ext>
                  </a:extLst>
                </a:hlinkClick>
              </a:rPr>
              <a:t>https://hal.inrae.fr/hal-02799764v1/</a:t>
            </a:r>
            <a:endParaRPr lang="nl-NL" dirty="0">
              <a:solidFill>
                <a:schemeClr val="accent4"/>
              </a:solidFill>
            </a:endParaRPr>
          </a:p>
          <a:p>
            <a:pPr>
              <a:buClr>
                <a:schemeClr val="tx1"/>
              </a:buClr>
            </a:pPr>
            <a:endParaRPr lang="nl-NL" dirty="0"/>
          </a:p>
        </p:txBody>
      </p:sp>
      <p:sp>
        <p:nvSpPr>
          <p:cNvPr id="6" name="Title 5">
            <a:extLst>
              <a:ext uri="{FF2B5EF4-FFF2-40B4-BE49-F238E27FC236}">
                <a16:creationId xmlns:a16="http://schemas.microsoft.com/office/drawing/2014/main" id="{E4F26A20-183A-AA51-E86E-0AE1F3177B25}"/>
              </a:ext>
            </a:extLst>
          </p:cNvPr>
          <p:cNvSpPr>
            <a:spLocks noGrp="1"/>
          </p:cNvSpPr>
          <p:nvPr>
            <p:ph type="title"/>
          </p:nvPr>
        </p:nvSpPr>
        <p:spPr/>
        <p:txBody>
          <a:bodyPr/>
          <a:lstStyle/>
          <a:p>
            <a:r>
              <a:rPr lang="en-US"/>
              <a:t>Background: Reference list</a:t>
            </a:r>
            <a:endParaRPr lang="en-US" dirty="0"/>
          </a:p>
        </p:txBody>
      </p:sp>
      <p:sp>
        <p:nvSpPr>
          <p:cNvPr id="8" name="Rechthoek 7">
            <a:hlinkClick r:id="rId3" action="ppaction://hlinksldjump"/>
            <a:extLst>
              <a:ext uri="{FF2B5EF4-FFF2-40B4-BE49-F238E27FC236}">
                <a16:creationId xmlns:a16="http://schemas.microsoft.com/office/drawing/2014/main" id="{E55B9C91-027C-7464-230D-22B412755E2D}"/>
              </a:ext>
            </a:extLst>
          </p:cNvPr>
          <p:cNvSpPr/>
          <p:nvPr/>
        </p:nvSpPr>
        <p:spPr>
          <a:xfrm>
            <a:off x="381000" y="1648824"/>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4: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Select quantification method</a:t>
            </a:r>
          </a:p>
        </p:txBody>
      </p:sp>
      <p:sp>
        <p:nvSpPr>
          <p:cNvPr id="9" name="Rechthoek 8">
            <a:hlinkClick r:id="rId4" action="ppaction://hlinksldjump"/>
            <a:extLst>
              <a:ext uri="{FF2B5EF4-FFF2-40B4-BE49-F238E27FC236}">
                <a16:creationId xmlns:a16="http://schemas.microsoft.com/office/drawing/2014/main" id="{D26EF9CF-56B9-CFD4-F344-D971A0D1A4CE}"/>
              </a:ext>
            </a:extLst>
          </p:cNvPr>
          <p:cNvSpPr/>
          <p:nvPr/>
        </p:nvSpPr>
        <p:spPr>
          <a:xfrm>
            <a:off x="381000" y="2141419"/>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5: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Upscaling considerations</a:t>
            </a:r>
          </a:p>
        </p:txBody>
      </p:sp>
      <p:sp>
        <p:nvSpPr>
          <p:cNvPr id="13" name="Pijl: vijfhoek 12">
            <a:hlinkClick r:id="rId5" action="ppaction://hlinksldjump"/>
            <a:extLst>
              <a:ext uri="{FF2B5EF4-FFF2-40B4-BE49-F238E27FC236}">
                <a16:creationId xmlns:a16="http://schemas.microsoft.com/office/drawing/2014/main" id="{D5FAC154-31B1-FAE2-47F6-9815EC821B47}"/>
              </a:ext>
            </a:extLst>
          </p:cNvPr>
          <p:cNvSpPr/>
          <p:nvPr/>
        </p:nvSpPr>
        <p:spPr>
          <a:xfrm>
            <a:off x="381000" y="3988800"/>
            <a:ext cx="2044148" cy="36576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Background: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Reference list</a:t>
            </a:r>
          </a:p>
        </p:txBody>
      </p:sp>
      <p:sp>
        <p:nvSpPr>
          <p:cNvPr id="15" name="Rechthoek 6">
            <a:hlinkClick r:id="rId6" action="ppaction://hlinksldjump"/>
            <a:extLst>
              <a:ext uri="{FF2B5EF4-FFF2-40B4-BE49-F238E27FC236}">
                <a16:creationId xmlns:a16="http://schemas.microsoft.com/office/drawing/2014/main" id="{45165CE8-2B24-610B-0DF4-4496F4596899}"/>
              </a:ext>
            </a:extLst>
          </p:cNvPr>
          <p:cNvSpPr/>
          <p:nvPr/>
        </p:nvSpPr>
        <p:spPr>
          <a:xfrm>
            <a:off x="381000" y="1156228"/>
            <a:ext cx="1810512"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3: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Type of information needed</a:t>
            </a:r>
          </a:p>
        </p:txBody>
      </p:sp>
      <p:sp>
        <p:nvSpPr>
          <p:cNvPr id="2" name="Pijl: vijfhoek 17">
            <a:hlinkClick r:id="rId7" action="ppaction://hlinksldjump"/>
            <a:extLst>
              <a:ext uri="{FF2B5EF4-FFF2-40B4-BE49-F238E27FC236}">
                <a16:creationId xmlns:a16="http://schemas.microsoft.com/office/drawing/2014/main" id="{5A6AB7AD-5E93-9885-2CF8-6012455D21AE}"/>
              </a:ext>
            </a:extLst>
          </p:cNvPr>
          <p:cNvSpPr/>
          <p:nvPr/>
        </p:nvSpPr>
        <p:spPr>
          <a:xfrm>
            <a:off x="381000" y="171036"/>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61268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61268"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1: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nl-NL" sz="85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Define</a:t>
            </a:r>
            <a:r>
              <a:rPr kumimoji="0" lang="nl-NL"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goals</a:t>
            </a:r>
          </a:p>
        </p:txBody>
      </p:sp>
      <p:sp>
        <p:nvSpPr>
          <p:cNvPr id="14" name="Pijl: vijfhoek 18">
            <a:hlinkClick r:id="rId8" action="ppaction://hlinksldjump"/>
            <a:extLst>
              <a:ext uri="{FF2B5EF4-FFF2-40B4-BE49-F238E27FC236}">
                <a16:creationId xmlns:a16="http://schemas.microsoft.com/office/drawing/2014/main" id="{123374C9-6FB9-4F86-A967-6C6548D9B488}"/>
              </a:ext>
            </a:extLst>
          </p:cNvPr>
          <p:cNvSpPr/>
          <p:nvPr/>
        </p:nvSpPr>
        <p:spPr>
          <a:xfrm>
            <a:off x="381000" y="663632"/>
            <a:ext cx="1810512" cy="365760"/>
          </a:xfrm>
          <a:custGeom>
            <a:avLst/>
            <a:gdLst>
              <a:gd name="connsiteX0" fmla="*/ 0 w 2044148"/>
              <a:gd name="connsiteY0" fmla="*/ 0 h 365760"/>
              <a:gd name="connsiteX1" fmla="*/ 1861268 w 2044148"/>
              <a:gd name="connsiteY1" fmla="*/ 0 h 365760"/>
              <a:gd name="connsiteX2" fmla="*/ 2044148 w 2044148"/>
              <a:gd name="connsiteY2" fmla="*/ 182880 h 365760"/>
              <a:gd name="connsiteX3" fmla="*/ 1861268 w 2044148"/>
              <a:gd name="connsiteY3" fmla="*/ 365760 h 365760"/>
              <a:gd name="connsiteX4" fmla="*/ 0 w 2044148"/>
              <a:gd name="connsiteY4" fmla="*/ 365760 h 365760"/>
              <a:gd name="connsiteX5" fmla="*/ 0 w 2044148"/>
              <a:gd name="connsiteY5" fmla="*/ 0 h 365760"/>
              <a:gd name="connsiteX0" fmla="*/ 0 w 1861268"/>
              <a:gd name="connsiteY0" fmla="*/ 0 h 365760"/>
              <a:gd name="connsiteX1" fmla="*/ 1861268 w 1861268"/>
              <a:gd name="connsiteY1" fmla="*/ 0 h 365760"/>
              <a:gd name="connsiteX2" fmla="*/ 1854495 w 1861268"/>
              <a:gd name="connsiteY2" fmla="*/ 182880 h 365760"/>
              <a:gd name="connsiteX3" fmla="*/ 1861268 w 1861268"/>
              <a:gd name="connsiteY3" fmla="*/ 365760 h 365760"/>
              <a:gd name="connsiteX4" fmla="*/ 0 w 1861268"/>
              <a:gd name="connsiteY4" fmla="*/ 365760 h 365760"/>
              <a:gd name="connsiteX5" fmla="*/ 0 w 1861268"/>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268" h="365760">
                <a:moveTo>
                  <a:pt x="0" y="0"/>
                </a:moveTo>
                <a:lnTo>
                  <a:pt x="1861268" y="0"/>
                </a:lnTo>
                <a:lnTo>
                  <a:pt x="1854495" y="182880"/>
                </a:lnTo>
                <a:lnTo>
                  <a:pt x="1861268" y="365760"/>
                </a:lnTo>
                <a:lnTo>
                  <a:pt x="0" y="365760"/>
                </a:lnTo>
                <a:lnTo>
                  <a:pt x="0" y="0"/>
                </a:lnTo>
                <a:close/>
              </a:path>
            </a:pathLst>
          </a:cu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64008" rIns="9144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ts val="950"/>
              </a:lnSpc>
              <a:spcBef>
                <a:spcPct val="0"/>
              </a:spcBef>
              <a:spcAft>
                <a:spcPct val="0"/>
              </a:spcAft>
              <a:buClrTx/>
              <a:buSzTx/>
              <a:buFontTx/>
              <a:buNone/>
              <a:tabLst/>
              <a:defRPr/>
            </a:pPr>
            <a: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Step 2: </a:t>
            </a:r>
            <a:br>
              <a:rPr kumimoji="0" lang="nl-NL" sz="8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r>
              <a:rPr kumimoji="0" lang="en-US" sz="85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Make the goal(s) SMART</a:t>
            </a:r>
          </a:p>
        </p:txBody>
      </p:sp>
      <p:sp>
        <p:nvSpPr>
          <p:cNvPr id="7" name="TextBox 6">
            <a:hlinkClick r:id="" action="ppaction://hlinkshowjump?jump=lastslideviewed"/>
            <a:extLst>
              <a:ext uri="{FF2B5EF4-FFF2-40B4-BE49-F238E27FC236}">
                <a16:creationId xmlns:a16="http://schemas.microsoft.com/office/drawing/2014/main" id="{8929908D-C980-F77C-B486-E8553C5A13FB}"/>
              </a:ext>
            </a:extLst>
          </p:cNvPr>
          <p:cNvSpPr txBox="1"/>
          <p:nvPr/>
        </p:nvSpPr>
        <p:spPr>
          <a:xfrm>
            <a:off x="8223250" y="4660053"/>
            <a:ext cx="336550" cy="306302"/>
          </a:xfrm>
          <a:prstGeom prst="rect">
            <a:avLst/>
          </a:prstGeom>
          <a:solidFill>
            <a:schemeClr val="tx2">
              <a:lumMod val="20000"/>
              <a:lumOff val="80000"/>
            </a:schemeClr>
          </a:solidFill>
          <a:ln w="19050">
            <a:solidFill>
              <a:schemeClr val="accent4"/>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accent4"/>
                </a:solidFill>
                <a:effectLst/>
                <a:uLnTx/>
                <a:uFillTx/>
                <a:latin typeface="Arial" panose="020B0604020202020204" pitchFamily="34" charset="0"/>
                <a:ea typeface="+mn-ea"/>
                <a:cs typeface="+mn-cs"/>
              </a:rPr>
              <a:t>B</a:t>
            </a:r>
            <a:endParaRPr kumimoji="0" lang="nl-NL" sz="1400" b="0" i="0" u="none" strike="noStrike" kern="1200" cap="none" spc="0" normalizeH="0" baseline="0" noProof="0" dirty="0" err="1">
              <a:ln>
                <a:noFill/>
              </a:ln>
              <a:solidFill>
                <a:schemeClr val="accent4"/>
              </a:solidFill>
              <a:effectLst/>
              <a:uLnTx/>
              <a:uFillTx/>
              <a:latin typeface="Arial" panose="020B0604020202020204" pitchFamily="34" charset="0"/>
              <a:ea typeface="+mn-ea"/>
              <a:cs typeface="+mn-cs"/>
            </a:endParaRPr>
          </a:p>
        </p:txBody>
      </p:sp>
      <p:sp>
        <p:nvSpPr>
          <p:cNvPr id="5" name="TextBox 4">
            <a:hlinkClick r:id="rId9" action="ppaction://hlinksldjump"/>
            <a:extLst>
              <a:ext uri="{FF2B5EF4-FFF2-40B4-BE49-F238E27FC236}">
                <a16:creationId xmlns:a16="http://schemas.microsoft.com/office/drawing/2014/main" id="{146A03B9-D864-8E0B-4B8D-758350F0777F}"/>
              </a:ext>
            </a:extLst>
          </p:cNvPr>
          <p:cNvSpPr txBox="1"/>
          <p:nvPr/>
        </p:nvSpPr>
        <p:spPr>
          <a:xfrm>
            <a:off x="2127121" y="4670529"/>
            <a:ext cx="298027" cy="306302"/>
          </a:xfrm>
          <a:prstGeom prst="rect">
            <a:avLst/>
          </a:prstGeom>
          <a:solidFill>
            <a:srgbClr val="FF0000"/>
          </a:solidFill>
          <a:ln w="38100">
            <a:solidFill>
              <a:srgbClr val="FF0000"/>
            </a:solidFill>
          </a:ln>
        </p:spPr>
        <p:txBody>
          <a:bodyPr wrap="square" rtlCol="0">
            <a:spAutoFit/>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9" action="ppaction://hlinksldjump">
                  <a:extLst>
                    <a:ext uri="{A12FA001-AC4F-418D-AE19-62706E023703}">
                      <ahyp:hlinkClr xmlns:ahyp="http://schemas.microsoft.com/office/drawing/2018/hyperlinkcolor" val="tx"/>
                    </a:ext>
                  </a:extLst>
                </a:hlinkClick>
              </a:rPr>
              <a:t>A</a:t>
            </a:r>
            <a:endParaRPr kumimoji="0" lang="nl-NL" sz="1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endParaRPr>
          </a:p>
        </p:txBody>
      </p:sp>
      <p:sp>
        <p:nvSpPr>
          <p:cNvPr id="10" name="Slide Number Placeholder 9">
            <a:extLst>
              <a:ext uri="{FF2B5EF4-FFF2-40B4-BE49-F238E27FC236}">
                <a16:creationId xmlns:a16="http://schemas.microsoft.com/office/drawing/2014/main" id="{E22650F8-273E-7D8E-926E-D1CC0677532E}"/>
              </a:ext>
            </a:extLst>
          </p:cNvPr>
          <p:cNvSpPr>
            <a:spLocks noGrp="1"/>
          </p:cNvSpPr>
          <p:nvPr>
            <p:ph type="sldNum" sz="quarter" idx="11"/>
          </p:nvPr>
        </p:nvSpPr>
        <p:spPr/>
        <p:txBody>
          <a:bodyPr/>
          <a:lstStyle/>
          <a:p>
            <a:fld id="{F25965E0-7062-474C-8671-DB3A3CE669B0}" type="slidenum">
              <a:rPr lang="nl-NL" smtClean="0"/>
              <a:pPr/>
              <a:t>99</a:t>
            </a:fld>
            <a:endParaRPr lang="nl-NL" dirty="0"/>
          </a:p>
        </p:txBody>
      </p:sp>
    </p:spTree>
    <p:extLst>
      <p:ext uri="{BB962C8B-B14F-4D97-AF65-F5344CB8AC3E}">
        <p14:creationId xmlns:p14="http://schemas.microsoft.com/office/powerpoint/2010/main" val="3305963213"/>
      </p:ext>
    </p:extLst>
  </p:cSld>
  <p:clrMapOvr>
    <a:masterClrMapping/>
  </p:clrMapOvr>
</p:sld>
</file>

<file path=ppt/theme/theme1.xml><?xml version="1.0" encoding="utf-8"?>
<a:theme xmlns:a="http://schemas.openxmlformats.org/drawingml/2006/main" name="WUR">
  <a:themeElements>
    <a:clrScheme name="Food Loss quantification">
      <a:dk1>
        <a:srgbClr val="000000"/>
      </a:dk1>
      <a:lt1>
        <a:srgbClr val="FFFFFF"/>
      </a:lt1>
      <a:dk2>
        <a:srgbClr val="000000"/>
      </a:dk2>
      <a:lt2>
        <a:srgbClr val="FFFFFF"/>
      </a:lt2>
      <a:accent1>
        <a:srgbClr val="633419"/>
      </a:accent1>
      <a:accent2>
        <a:srgbClr val="C93D27"/>
      </a:accent2>
      <a:accent3>
        <a:srgbClr val="D5D2CA"/>
      </a:accent3>
      <a:accent4>
        <a:srgbClr val="E97D24"/>
      </a:accent4>
      <a:accent5>
        <a:srgbClr val="92D050"/>
      </a:accent5>
      <a:accent6>
        <a:srgbClr val="FFFFFF"/>
      </a:accent6>
      <a:hlink>
        <a:srgbClr val="C93D27"/>
      </a:hlink>
      <a:folHlink>
        <a:srgbClr val="C93D27"/>
      </a:folHlink>
    </a:clrScheme>
    <a:fontScheme name="Food loss quantificati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A09FF7B471CE429C0676C17D05B0AC" ma:contentTypeVersion="5" ma:contentTypeDescription="Een nieuw document maken." ma:contentTypeScope="" ma:versionID="0478dc155a79f336baa015f81860de5c">
  <xsd:schema xmlns:xsd="http://www.w3.org/2001/XMLSchema" xmlns:xs="http://www.w3.org/2001/XMLSchema" xmlns:p="http://schemas.microsoft.com/office/2006/metadata/properties" xmlns:ns2="1d2e81e5-48de-4165-bcfa-e0eefc47bb21" xmlns:ns3="24986086-14d3-463e-b16f-7df244f62603" targetNamespace="http://schemas.microsoft.com/office/2006/metadata/properties" ma:root="true" ma:fieldsID="5c0f097c266c9be507384d8617070c98" ns2:_="" ns3:_="">
    <xsd:import namespace="1d2e81e5-48de-4165-bcfa-e0eefc47bb21"/>
    <xsd:import namespace="24986086-14d3-463e-b16f-7df244f626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2e81e5-48de-4165-bcfa-e0eefc47b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986086-14d3-463e-b16f-7df244f6260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2CBB1A-EC35-4EE6-81BD-B8E57E5CE74F}">
  <ds:schemaRefs>
    <ds:schemaRef ds:uri="http://schemas.microsoft.com/sharepoint/v3/contenttype/forms"/>
  </ds:schemaRefs>
</ds:datastoreItem>
</file>

<file path=customXml/itemProps2.xml><?xml version="1.0" encoding="utf-8"?>
<ds:datastoreItem xmlns:ds="http://schemas.openxmlformats.org/officeDocument/2006/customXml" ds:itemID="{9755A920-4F6C-46CF-B326-710E1688920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d2e81e5-48de-4165-bcfa-e0eefc47bb21"/>
    <ds:schemaRef ds:uri="24986086-14d3-463e-b16f-7df244f6260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C25FC8F-E719-4EE4-8198-AA5E2C47B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2e81e5-48de-4165-bcfa-e0eefc47bb21"/>
    <ds:schemaRef ds:uri="24986086-14d3-463e-b16f-7df244f626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6125</TotalTime>
  <Words>12237</Words>
  <Application>Microsoft Office PowerPoint</Application>
  <PresentationFormat>On-screen Show (16:9)</PresentationFormat>
  <Paragraphs>2150</Paragraphs>
  <Slides>108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108</vt:i4>
      </vt:variant>
    </vt:vector>
  </HeadingPairs>
  <TitlesOfParts>
    <vt:vector size="113" baseType="lpstr">
      <vt:lpstr>Arial</vt:lpstr>
      <vt:lpstr>Calibri</vt:lpstr>
      <vt:lpstr>Verdana</vt:lpstr>
      <vt:lpstr>Wingdings</vt:lpstr>
      <vt:lpstr>WUR</vt:lpstr>
      <vt:lpstr>PowerPoint Presentation</vt:lpstr>
      <vt:lpstr>Food Loss (and Waste)</vt:lpstr>
      <vt:lpstr>Legend</vt:lpstr>
      <vt:lpstr>What steps to take?</vt:lpstr>
      <vt:lpstr>Step 1: Define goal(s)</vt:lpstr>
      <vt:lpstr>Step 1: Define goal(s)</vt:lpstr>
      <vt:lpstr>External: EU regulation</vt:lpstr>
      <vt:lpstr>EU - Goal</vt:lpstr>
      <vt:lpstr>External: SDG 12.3</vt:lpstr>
      <vt:lpstr>SDG 12.3 - Goal</vt:lpstr>
      <vt:lpstr>External: NL government</vt:lpstr>
      <vt:lpstr>NL government – Goal</vt:lpstr>
      <vt:lpstr>Choose your own goal(s)</vt:lpstr>
      <vt:lpstr>Step 2: Make the goal(s) SMART</vt:lpstr>
      <vt:lpstr>Step 2: Make the goal(s) SMART</vt:lpstr>
      <vt:lpstr>Step 2: Make the goal(s) SMART</vt:lpstr>
      <vt:lpstr>Step 2a) Focus select one per item </vt:lpstr>
      <vt:lpstr>Examples own choices Step 2a) Focus</vt:lpstr>
      <vt:lpstr>Remark</vt:lpstr>
      <vt:lpstr>Step 2b) Decide on the quantification unit</vt:lpstr>
      <vt:lpstr>Step 2b) Decide on the quantification unit</vt:lpstr>
      <vt:lpstr>Step 2b) Remarks on the quantification unit</vt:lpstr>
      <vt:lpstr>Step 2c) What FL(W) definition to use?</vt:lpstr>
      <vt:lpstr>Step 2: Make the goal(s) SMART: choose</vt:lpstr>
      <vt:lpstr>EU – Focus</vt:lpstr>
      <vt:lpstr>EU - Quantification unit</vt:lpstr>
      <vt:lpstr>EU – Definition Food Waste* </vt:lpstr>
      <vt:lpstr>EU – Indicators for food waste</vt:lpstr>
      <vt:lpstr>EU – More information?</vt:lpstr>
      <vt:lpstr>SDG 12.3 – Focus</vt:lpstr>
      <vt:lpstr>SDG 12.3 – Quantification Unit</vt:lpstr>
      <vt:lpstr>SDG 12.3 – Definition FL</vt:lpstr>
      <vt:lpstr>SDG 12.3 – Indicator(s)</vt:lpstr>
      <vt:lpstr>SDG 12.3 – More information?</vt:lpstr>
      <vt:lpstr>NL government – focus</vt:lpstr>
      <vt:lpstr>NL government – Quantification unit</vt:lpstr>
      <vt:lpstr>NL government – Definition FLW</vt:lpstr>
      <vt:lpstr>NL government – Indicators</vt:lpstr>
      <vt:lpstr>NL government – More information</vt:lpstr>
      <vt:lpstr>Own goal(s) -  Focus</vt:lpstr>
      <vt:lpstr>Own goal(s) -  Quantification unit</vt:lpstr>
      <vt:lpstr>Own goal(s) – Definition Food Loss (and Waste)</vt:lpstr>
      <vt:lpstr>Examples of quantification indicators</vt:lpstr>
      <vt:lpstr>Important final remark</vt:lpstr>
      <vt:lpstr>Food waste hierarchy (Moerman)</vt:lpstr>
      <vt:lpstr>Step 3: What Type of information needed?</vt:lpstr>
      <vt:lpstr>Most common types of required data</vt:lpstr>
      <vt:lpstr>Type of information you need</vt:lpstr>
      <vt:lpstr>Step 4: Select quantification method</vt:lpstr>
      <vt:lpstr>Approach for method selection</vt:lpstr>
      <vt:lpstr>Approach for method selection</vt:lpstr>
      <vt:lpstr>a) Provide process scheme within SCL </vt:lpstr>
      <vt:lpstr>b) What process you want to quantify for?</vt:lpstr>
      <vt:lpstr>c) Considerations method selection per process </vt:lpstr>
      <vt:lpstr>d) List of quantification methods </vt:lpstr>
      <vt:lpstr>Method description: Assessing volume</vt:lpstr>
      <vt:lpstr>Method characteristics: Assessing volume</vt:lpstr>
      <vt:lpstr>Remarks: Assessing volume</vt:lpstr>
      <vt:lpstr>Method description: Counting</vt:lpstr>
      <vt:lpstr>Method characteristics: Counting</vt:lpstr>
      <vt:lpstr>Remarks: Counting</vt:lpstr>
      <vt:lpstr>Method description: Diaries</vt:lpstr>
      <vt:lpstr>Method characteristics: Diaries</vt:lpstr>
      <vt:lpstr>Remarks: Diaries</vt:lpstr>
      <vt:lpstr>Method description: Direct weighing</vt:lpstr>
      <vt:lpstr>Method characteristics: Direct weighing</vt:lpstr>
      <vt:lpstr>Remarks: Direct weighing</vt:lpstr>
      <vt:lpstr>Method description: Expert opinion</vt:lpstr>
      <vt:lpstr>Method characteristics: Expert opinion</vt:lpstr>
      <vt:lpstr>Remarks: Expert opinion</vt:lpstr>
      <vt:lpstr>Method description: Mass balance</vt:lpstr>
      <vt:lpstr>Method characteristics: Mass balance</vt:lpstr>
      <vt:lpstr>Remarks: Mass balance</vt:lpstr>
      <vt:lpstr>Method description: Modeling</vt:lpstr>
      <vt:lpstr>Method characteristics: Modeling</vt:lpstr>
      <vt:lpstr>Remarks: Modeling</vt:lpstr>
      <vt:lpstr>Method description: Proxy data</vt:lpstr>
      <vt:lpstr>Method characteristics: Proxy data</vt:lpstr>
      <vt:lpstr>Remarks: Proxy data</vt:lpstr>
      <vt:lpstr>Method description: Records</vt:lpstr>
      <vt:lpstr>Method characteristics: Records</vt:lpstr>
      <vt:lpstr>Remarks: Records</vt:lpstr>
      <vt:lpstr>Method description: Secondary data/literature</vt:lpstr>
      <vt:lpstr>Method characteristics: Secondary data/literature</vt:lpstr>
      <vt:lpstr>Remarks: Secondary data/literature </vt:lpstr>
      <vt:lpstr>Method description: Surveys/interviews</vt:lpstr>
      <vt:lpstr>Method characteristics: Surveys/interviews</vt:lpstr>
      <vt:lpstr>Remarks: Surveys/interviews</vt:lpstr>
      <vt:lpstr>Method description: Waste composition analysis</vt:lpstr>
      <vt:lpstr>Method characteristics: Waste composition analysis</vt:lpstr>
      <vt:lpstr>Remarks: Waste composition analysis</vt:lpstr>
      <vt:lpstr>e) The method selection can be based on  three elements:</vt:lpstr>
      <vt:lpstr>e) Which method is suitable/used for what? (see         )</vt:lpstr>
      <vt:lpstr>e) Which method matches user preferences? (see         )</vt:lpstr>
      <vt:lpstr>f) Examples Fruits and vegetables</vt:lpstr>
      <vt:lpstr>Step 5: Upscaling considerations</vt:lpstr>
      <vt:lpstr>Step 5: Upscaling considerations</vt:lpstr>
      <vt:lpstr>Step 5: Upscaling considerations</vt:lpstr>
      <vt:lpstr>Background: Reference list</vt:lpstr>
      <vt:lpstr>PowerPoint Presentation</vt:lpstr>
      <vt:lpstr>PowerPoint Presentation</vt:lpstr>
      <vt:lpstr>PowerPoint Presentation</vt:lpstr>
      <vt:lpstr>PowerPoint Presentation</vt:lpstr>
      <vt:lpstr>PowerPoint Presentation</vt:lpstr>
      <vt:lpstr>PowerPoint Presentation</vt:lpstr>
      <vt:lpstr>FLW protocol overview</vt:lpstr>
      <vt:lpstr>Abbreviations</vt:lpstr>
      <vt:lpstr>Contact us</vt:lpstr>
    </vt:vector>
  </TitlesOfParts>
  <Company>Wageningen University &amp;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Soethoudt, Han</dc:creator>
  <cp:lastModifiedBy>Axmann, Heike</cp:lastModifiedBy>
  <cp:revision>563</cp:revision>
  <dcterms:created xsi:type="dcterms:W3CDTF">2011-09-29T08:30:03Z</dcterms:created>
  <dcterms:modified xsi:type="dcterms:W3CDTF">2024-09-25T11:09:13Z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WHUKW</vt:lpwstr>
  </property>
  <property fmtid="{D5CDD505-2E9C-101B-9397-08002B2CF9AE}" pid="3" name="ContentTypeId">
    <vt:lpwstr>0x01010022A09FF7B471CE429C0676C17D05B0AC</vt:lpwstr>
  </property>
</Properties>
</file>